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4" r:id="rId4"/>
  </p:sldMasterIdLst>
  <p:notesMasterIdLst>
    <p:notesMasterId r:id="rId19"/>
  </p:notesMasterIdLst>
  <p:sldIdLst>
    <p:sldId id="259" r:id="rId5"/>
    <p:sldId id="264" r:id="rId6"/>
    <p:sldId id="265" r:id="rId7"/>
    <p:sldId id="261" r:id="rId8"/>
    <p:sldId id="266" r:id="rId9"/>
    <p:sldId id="267" r:id="rId10"/>
    <p:sldId id="268" r:id="rId11"/>
    <p:sldId id="275" r:id="rId12"/>
    <p:sldId id="274" r:id="rId13"/>
    <p:sldId id="273"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952"/>
    <a:srgbClr val="DADADA"/>
    <a:srgbClr val="080E27"/>
    <a:srgbClr val="E0E0E0"/>
    <a:srgbClr val="E2E2E2"/>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43" autoAdjust="0"/>
  </p:normalViewPr>
  <p:slideViewPr>
    <p:cSldViewPr snapToGrid="0">
      <p:cViewPr>
        <p:scale>
          <a:sx n="125" d="100"/>
          <a:sy n="125" d="100"/>
        </p:scale>
        <p:origin x="-117"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2975-6CA4-4393-BD96-A7ACB2457EA2}" type="datetimeFigureOut">
              <a:rPr lang="en-GB" smtClean="0"/>
              <a:t>29/11/2022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8D0E3-D1F1-4924-9A95-2A862B0EAC60}" type="slidenum">
              <a:rPr lang="en-GB" smtClean="0"/>
              <a:t>‹#›</a:t>
            </a:fld>
            <a:endParaRPr lang="en-GB"/>
          </a:p>
        </p:txBody>
      </p:sp>
    </p:spTree>
    <p:extLst>
      <p:ext uri="{BB962C8B-B14F-4D97-AF65-F5344CB8AC3E}">
        <p14:creationId xmlns:p14="http://schemas.microsoft.com/office/powerpoint/2010/main" val="221699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User led</a:t>
            </a:r>
          </a:p>
          <a:p>
            <a:r>
              <a:rPr lang="en-GB" dirty="0"/>
              <a:t>Envisioned 3 key stakeholders across the delivery</a:t>
            </a:r>
          </a:p>
          <a:p>
            <a:r>
              <a:rPr lang="en-GB" dirty="0"/>
              <a:t>Each has demands on visualisation, timeframes</a:t>
            </a:r>
          </a:p>
          <a:p>
            <a:r>
              <a:rPr lang="en-GB" dirty="0"/>
              <a:t>One point from each</a:t>
            </a:r>
          </a:p>
          <a:p>
            <a:r>
              <a:rPr lang="en-GB" dirty="0"/>
              <a:t>Bespoke solutions for each use case</a:t>
            </a:r>
          </a:p>
        </p:txBody>
      </p:sp>
      <p:sp>
        <p:nvSpPr>
          <p:cNvPr id="4" name="Slide Number Placeholder 3"/>
          <p:cNvSpPr>
            <a:spLocks noGrp="1"/>
          </p:cNvSpPr>
          <p:nvPr>
            <p:ph type="sldNum" sz="quarter" idx="5"/>
          </p:nvPr>
        </p:nvSpPr>
        <p:spPr/>
        <p:txBody>
          <a:bodyPr/>
          <a:lstStyle/>
          <a:p>
            <a:fld id="{74A8D0E3-D1F1-4924-9A95-2A862B0EAC60}" type="slidenum">
              <a:rPr lang="en-GB" smtClean="0"/>
              <a:t>4</a:t>
            </a:fld>
            <a:endParaRPr lang="en-GB"/>
          </a:p>
        </p:txBody>
      </p:sp>
    </p:spTree>
    <p:extLst>
      <p:ext uri="{BB962C8B-B14F-4D97-AF65-F5344CB8AC3E}">
        <p14:creationId xmlns:p14="http://schemas.microsoft.com/office/powerpoint/2010/main" val="1658162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 level visualisation</a:t>
            </a:r>
          </a:p>
          <a:p>
            <a:r>
              <a:rPr lang="en-GB" dirty="0"/>
              <a:t>Early action can result in big savings</a:t>
            </a:r>
          </a:p>
          <a:p>
            <a:r>
              <a:rPr lang="en-GB" dirty="0"/>
              <a:t>Re assign resources across project</a:t>
            </a:r>
          </a:p>
        </p:txBody>
      </p:sp>
      <p:sp>
        <p:nvSpPr>
          <p:cNvPr id="4" name="Slide Number Placeholder 3"/>
          <p:cNvSpPr>
            <a:spLocks noGrp="1"/>
          </p:cNvSpPr>
          <p:nvPr>
            <p:ph type="sldNum" sz="quarter" idx="5"/>
          </p:nvPr>
        </p:nvSpPr>
        <p:spPr/>
        <p:txBody>
          <a:bodyPr/>
          <a:lstStyle/>
          <a:p>
            <a:fld id="{74A8D0E3-D1F1-4924-9A95-2A862B0EAC60}" type="slidenum">
              <a:rPr lang="en-GB" smtClean="0"/>
              <a:t>5</a:t>
            </a:fld>
            <a:endParaRPr lang="en-GB"/>
          </a:p>
        </p:txBody>
      </p:sp>
    </p:spTree>
    <p:extLst>
      <p:ext uri="{BB962C8B-B14F-4D97-AF65-F5344CB8AC3E}">
        <p14:creationId xmlns:p14="http://schemas.microsoft.com/office/powerpoint/2010/main" val="2835205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£200 per gang per project, with 10 gang hours saved across 20 projects each week that results in £40,000 saving per week</a:t>
            </a:r>
          </a:p>
          <a:p>
            <a:r>
              <a:rPr lang="en-GB" dirty="0"/>
              <a:t>Understand specific impacts of weather across all project activity focussed on their particular project</a:t>
            </a:r>
          </a:p>
          <a:p>
            <a:r>
              <a:rPr lang="en-GB" dirty="0"/>
              <a:t>Interrogate insights to expose granular data where it’s needed</a:t>
            </a:r>
          </a:p>
          <a:p>
            <a:r>
              <a:rPr lang="en-GB" dirty="0"/>
              <a:t>Reschedule work across an individual project to deliver at optimum times</a:t>
            </a:r>
          </a:p>
          <a:p>
            <a:r>
              <a:rPr lang="en-GB" dirty="0"/>
              <a:t>Wind speed could be directly linked to crane telemetry to alert driver when high winds predicted</a:t>
            </a:r>
          </a:p>
        </p:txBody>
      </p:sp>
      <p:sp>
        <p:nvSpPr>
          <p:cNvPr id="4" name="Slide Number Placeholder 3"/>
          <p:cNvSpPr>
            <a:spLocks noGrp="1"/>
          </p:cNvSpPr>
          <p:nvPr>
            <p:ph type="sldNum" sz="quarter" idx="5"/>
          </p:nvPr>
        </p:nvSpPr>
        <p:spPr/>
        <p:txBody>
          <a:bodyPr/>
          <a:lstStyle/>
          <a:p>
            <a:fld id="{74A8D0E3-D1F1-4924-9A95-2A862B0EAC60}" type="slidenum">
              <a:rPr lang="en-GB" smtClean="0"/>
              <a:t>6</a:t>
            </a:fld>
            <a:endParaRPr lang="en-GB"/>
          </a:p>
        </p:txBody>
      </p:sp>
    </p:spTree>
    <p:extLst>
      <p:ext uri="{BB962C8B-B14F-4D97-AF65-F5344CB8AC3E}">
        <p14:creationId xmlns:p14="http://schemas.microsoft.com/office/powerpoint/2010/main" val="2225086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Predict a delay at the workface and plan their day around the weather</a:t>
            </a:r>
          </a:p>
          <a:p>
            <a:r>
              <a:rPr lang="en-GB" dirty="0"/>
              <a:t>Site operative has the opportunity to record safety risks directly in the app to better enrich the existing data sources</a:t>
            </a:r>
          </a:p>
          <a:p>
            <a:r>
              <a:rPr lang="en-GB" dirty="0"/>
              <a:t>Machine Learning could combine site observations with API data to provide more accurate predictions and mitigate risk</a:t>
            </a:r>
          </a:p>
          <a:p>
            <a:endParaRPr lang="en-GB" dirty="0"/>
          </a:p>
        </p:txBody>
      </p:sp>
      <p:sp>
        <p:nvSpPr>
          <p:cNvPr id="4" name="Slide Number Placeholder 3"/>
          <p:cNvSpPr>
            <a:spLocks noGrp="1"/>
          </p:cNvSpPr>
          <p:nvPr>
            <p:ph type="sldNum" sz="quarter" idx="5"/>
          </p:nvPr>
        </p:nvSpPr>
        <p:spPr/>
        <p:txBody>
          <a:bodyPr/>
          <a:lstStyle/>
          <a:p>
            <a:fld id="{74A8D0E3-D1F1-4924-9A95-2A862B0EAC60}" type="slidenum">
              <a:rPr lang="en-GB" smtClean="0"/>
              <a:t>7</a:t>
            </a:fld>
            <a:endParaRPr lang="en-GB"/>
          </a:p>
        </p:txBody>
      </p:sp>
    </p:spTree>
    <p:extLst>
      <p:ext uri="{BB962C8B-B14F-4D97-AF65-F5344CB8AC3E}">
        <p14:creationId xmlns:p14="http://schemas.microsoft.com/office/powerpoint/2010/main" val="4206367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the poor condition of existing project data such as programmes, we have elected to built our platform with not data prerequisites</a:t>
            </a:r>
          </a:p>
          <a:p>
            <a:r>
              <a:rPr lang="en-GB" dirty="0"/>
              <a:t>All you need to do is update your safety requirements so the system can understand when the weather exceeds safe levels and inform the end users</a:t>
            </a:r>
          </a:p>
        </p:txBody>
      </p:sp>
      <p:sp>
        <p:nvSpPr>
          <p:cNvPr id="4" name="Slide Number Placeholder 3"/>
          <p:cNvSpPr>
            <a:spLocks noGrp="1"/>
          </p:cNvSpPr>
          <p:nvPr>
            <p:ph type="sldNum" sz="quarter" idx="5"/>
          </p:nvPr>
        </p:nvSpPr>
        <p:spPr/>
        <p:txBody>
          <a:bodyPr/>
          <a:lstStyle/>
          <a:p>
            <a:fld id="{74A8D0E3-D1F1-4924-9A95-2A862B0EAC60}" type="slidenum">
              <a:rPr lang="en-GB" smtClean="0"/>
              <a:t>8</a:t>
            </a:fld>
            <a:endParaRPr lang="en-GB"/>
          </a:p>
        </p:txBody>
      </p:sp>
    </p:spTree>
    <p:extLst>
      <p:ext uri="{BB962C8B-B14F-4D97-AF65-F5344CB8AC3E}">
        <p14:creationId xmlns:p14="http://schemas.microsoft.com/office/powerpoint/2010/main" val="546418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has been compiled using open standards, combining provided site data with data from the Met Office API</a:t>
            </a:r>
          </a:p>
          <a:p>
            <a:r>
              <a:rPr lang="en-GB" dirty="0"/>
              <a:t>Built with the expectation that this would be an ongoing automated system, live projects can run scripts daily to populate the database</a:t>
            </a:r>
          </a:p>
          <a:p>
            <a:r>
              <a:rPr lang="en-GB" dirty="0"/>
              <a:t>Every additional on site weather station will create a more accurate solution</a:t>
            </a:r>
          </a:p>
        </p:txBody>
      </p:sp>
      <p:sp>
        <p:nvSpPr>
          <p:cNvPr id="4" name="Slide Number Placeholder 3"/>
          <p:cNvSpPr>
            <a:spLocks noGrp="1"/>
          </p:cNvSpPr>
          <p:nvPr>
            <p:ph type="sldNum" sz="quarter" idx="5"/>
          </p:nvPr>
        </p:nvSpPr>
        <p:spPr/>
        <p:txBody>
          <a:bodyPr/>
          <a:lstStyle/>
          <a:p>
            <a:fld id="{74A8D0E3-D1F1-4924-9A95-2A862B0EAC60}" type="slidenum">
              <a:rPr lang="en-GB" smtClean="0"/>
              <a:t>9</a:t>
            </a:fld>
            <a:endParaRPr lang="en-GB"/>
          </a:p>
        </p:txBody>
      </p:sp>
    </p:spTree>
    <p:extLst>
      <p:ext uri="{BB962C8B-B14F-4D97-AF65-F5344CB8AC3E}">
        <p14:creationId xmlns:p14="http://schemas.microsoft.com/office/powerpoint/2010/main" val="3737015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0A961D7-424B-C313-B6EB-C436155CBFB7}"/>
              </a:ext>
            </a:extLst>
          </p:cNvPr>
          <p:cNvPicPr>
            <a:picLocks noChangeAspect="1"/>
          </p:cNvPicPr>
          <p:nvPr userDrawn="1"/>
        </p:nvPicPr>
        <p:blipFill rotWithShape="1">
          <a:blip r:embed="rId2"/>
          <a:srcRect b="12820"/>
          <a:stretch/>
        </p:blipFill>
        <p:spPr>
          <a:xfrm>
            <a:off x="0" y="0"/>
            <a:ext cx="12192000" cy="6066210"/>
          </a:xfrm>
          <a:prstGeom prst="rect">
            <a:avLst/>
          </a:prstGeom>
        </p:spPr>
      </p:pic>
      <p:grpSp>
        <p:nvGrpSpPr>
          <p:cNvPr id="12" name="Group 3">
            <a:extLst>
              <a:ext uri="{FF2B5EF4-FFF2-40B4-BE49-F238E27FC236}">
                <a16:creationId xmlns:a16="http://schemas.microsoft.com/office/drawing/2014/main" id="{F01BE826-D3E4-7639-9954-E12A85C68297}"/>
              </a:ext>
            </a:extLst>
          </p:cNvPr>
          <p:cNvGrpSpPr/>
          <p:nvPr userDrawn="1"/>
        </p:nvGrpSpPr>
        <p:grpSpPr>
          <a:xfrm>
            <a:off x="0" y="0"/>
            <a:ext cx="12192000" cy="6066210"/>
            <a:chOff x="0" y="0"/>
            <a:chExt cx="4816593" cy="2709333"/>
          </a:xfrm>
        </p:grpSpPr>
        <p:sp>
          <p:nvSpPr>
            <p:cNvPr id="13" name="Freeform 4">
              <a:extLst>
                <a:ext uri="{FF2B5EF4-FFF2-40B4-BE49-F238E27FC236}">
                  <a16:creationId xmlns:a16="http://schemas.microsoft.com/office/drawing/2014/main" id="{DC051160-7CBA-DCD0-F6D4-CBC039127ADA}"/>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21212">
                <a:alpha val="63922"/>
              </a:srgbClr>
            </a:solidFill>
          </p:spPr>
        </p:sp>
        <p:sp>
          <p:nvSpPr>
            <p:cNvPr id="14" name="TextBox 5">
              <a:extLst>
                <a:ext uri="{FF2B5EF4-FFF2-40B4-BE49-F238E27FC236}">
                  <a16:creationId xmlns:a16="http://schemas.microsoft.com/office/drawing/2014/main" id="{7B5B852A-76C9-1165-F580-7950B6B07103}"/>
                </a:ext>
              </a:extLst>
            </p:cNvPr>
            <p:cNvSpPr txBox="1"/>
            <p:nvPr/>
          </p:nvSpPr>
          <p:spPr>
            <a:xfrm>
              <a:off x="0" y="-57150"/>
              <a:ext cx="812800" cy="869950"/>
            </a:xfrm>
            <a:prstGeom prst="rect">
              <a:avLst/>
            </a:prstGeom>
          </p:spPr>
          <p:txBody>
            <a:bodyPr lIns="33867" tIns="33867" rIns="33867" bIns="33867" rtlCol="0" anchor="ctr"/>
            <a:lstStyle/>
            <a:p>
              <a:pPr algn="ctr">
                <a:lnSpc>
                  <a:spcPts val="1867"/>
                </a:lnSpc>
              </a:pPr>
              <a:endParaRPr sz="800"/>
            </a:p>
          </p:txBody>
        </p:sp>
      </p:grpSp>
      <p:sp>
        <p:nvSpPr>
          <p:cNvPr id="2" name="Title 1">
            <a:extLst>
              <a:ext uri="{FF2B5EF4-FFF2-40B4-BE49-F238E27FC236}">
                <a16:creationId xmlns:a16="http://schemas.microsoft.com/office/drawing/2014/main" id="{9B74CFE1-E27D-44AC-BC86-88E476E432EB}"/>
              </a:ext>
            </a:extLst>
          </p:cNvPr>
          <p:cNvSpPr>
            <a:spLocks noGrp="1"/>
          </p:cNvSpPr>
          <p:nvPr>
            <p:ph type="title" hasCustomPrompt="1"/>
          </p:nvPr>
        </p:nvSpPr>
        <p:spPr>
          <a:xfrm>
            <a:off x="906780" y="711200"/>
            <a:ext cx="10515600" cy="2198582"/>
          </a:xfrm>
          <a:prstGeom prst="rect">
            <a:avLst/>
          </a:prstGeom>
        </p:spPr>
        <p:txBody>
          <a:bodyPr anchor="b"/>
          <a:lstStyle>
            <a:lvl1pPr>
              <a:defRPr sz="5400">
                <a:solidFill>
                  <a:schemeClr val="bg1"/>
                </a:solidFill>
                <a:latin typeface="Public Sans Bold"/>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3891F706-BE0E-4579-84F5-E330BD0742C9}"/>
              </a:ext>
            </a:extLst>
          </p:cNvPr>
          <p:cNvSpPr>
            <a:spLocks noGrp="1"/>
          </p:cNvSpPr>
          <p:nvPr>
            <p:ph type="body" idx="1"/>
          </p:nvPr>
        </p:nvSpPr>
        <p:spPr>
          <a:xfrm>
            <a:off x="906780" y="3115046"/>
            <a:ext cx="10515600" cy="1500187"/>
          </a:xfrm>
          <a:prstGeom prst="rect">
            <a:avLst/>
          </a:prstGeom>
        </p:spPr>
        <p:txBody>
          <a:bodyPr/>
          <a:lstStyle>
            <a:lvl1pPr marL="0" indent="0" algn="ctr">
              <a:buNone/>
              <a:defRPr sz="2400">
                <a:solidFill>
                  <a:srgbClr val="00ACC1"/>
                </a:solidFill>
                <a:latin typeface="Public San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1" name="AutoShape 14">
            <a:extLst>
              <a:ext uri="{FF2B5EF4-FFF2-40B4-BE49-F238E27FC236}">
                <a16:creationId xmlns:a16="http://schemas.microsoft.com/office/drawing/2014/main" id="{9E97B0D3-BFF4-6594-4F10-D1796884A14A}"/>
              </a:ext>
            </a:extLst>
          </p:cNvPr>
          <p:cNvSpPr/>
          <p:nvPr userDrawn="1"/>
        </p:nvSpPr>
        <p:spPr>
          <a:xfrm>
            <a:off x="0" y="6066211"/>
            <a:ext cx="12192000" cy="0"/>
          </a:xfrm>
          <a:prstGeom prst="line">
            <a:avLst/>
          </a:prstGeom>
          <a:ln w="28575" cap="flat">
            <a:solidFill>
              <a:srgbClr val="00ACC1"/>
            </a:solidFill>
            <a:prstDash val="solid"/>
            <a:headEnd type="none" w="sm" len="sm"/>
            <a:tailEnd type="none" w="sm" len="sm"/>
          </a:ln>
        </p:spPr>
        <p:txBody>
          <a:bodyPr/>
          <a:lstStyle/>
          <a:p>
            <a:endParaRPr lang="en-GB" dirty="0"/>
          </a:p>
        </p:txBody>
      </p:sp>
      <p:pic>
        <p:nvPicPr>
          <p:cNvPr id="15" name="Picture 9">
            <a:extLst>
              <a:ext uri="{FF2B5EF4-FFF2-40B4-BE49-F238E27FC236}">
                <a16:creationId xmlns:a16="http://schemas.microsoft.com/office/drawing/2014/main" id="{DD21D263-77C3-7647-36B5-51DC31A6453E}"/>
              </a:ext>
            </a:extLst>
          </p:cNvPr>
          <p:cNvPicPr>
            <a:picLocks noChangeAspect="1"/>
          </p:cNvPicPr>
          <p:nvPr userDrawn="1"/>
        </p:nvPicPr>
        <p:blipFill>
          <a:blip r:embed="rId3"/>
          <a:srcRect l="20048" t="20186" r="24425" b="35775"/>
          <a:stretch>
            <a:fillRect/>
          </a:stretch>
        </p:blipFill>
        <p:spPr>
          <a:xfrm>
            <a:off x="9024627" y="129403"/>
            <a:ext cx="683915" cy="542416"/>
          </a:xfrm>
          <a:prstGeom prst="rect">
            <a:avLst/>
          </a:prstGeom>
        </p:spPr>
      </p:pic>
      <p:sp>
        <p:nvSpPr>
          <p:cNvPr id="16" name="TextBox 12">
            <a:extLst>
              <a:ext uri="{FF2B5EF4-FFF2-40B4-BE49-F238E27FC236}">
                <a16:creationId xmlns:a16="http://schemas.microsoft.com/office/drawing/2014/main" id="{316EA69B-7E3A-F85E-4EB8-0A045E84D737}"/>
              </a:ext>
            </a:extLst>
          </p:cNvPr>
          <p:cNvSpPr txBox="1"/>
          <p:nvPr userDrawn="1"/>
        </p:nvSpPr>
        <p:spPr>
          <a:xfrm>
            <a:off x="9846668" y="195048"/>
            <a:ext cx="2136786" cy="193066"/>
          </a:xfrm>
          <a:prstGeom prst="rect">
            <a:avLst/>
          </a:prstGeom>
        </p:spPr>
        <p:txBody>
          <a:bodyPr wrap="square" lIns="0" tIns="0" rIns="0" bIns="0" rtlCol="0" anchor="t">
            <a:spAutoFit/>
          </a:bodyPr>
          <a:lstStyle/>
          <a:p>
            <a:pPr>
              <a:lnSpc>
                <a:spcPts val="1619"/>
              </a:lnSpc>
            </a:pPr>
            <a:r>
              <a:rPr lang="en-US" sz="1157" spc="52" dirty="0">
                <a:solidFill>
                  <a:srgbClr val="FFFFFF"/>
                </a:solidFill>
                <a:latin typeface="Public Sans"/>
              </a:rPr>
              <a:t>PROJECT DATA COMMUNITY</a:t>
            </a:r>
          </a:p>
        </p:txBody>
      </p:sp>
      <p:sp>
        <p:nvSpPr>
          <p:cNvPr id="17" name="TextBox 13">
            <a:extLst>
              <a:ext uri="{FF2B5EF4-FFF2-40B4-BE49-F238E27FC236}">
                <a16:creationId xmlns:a16="http://schemas.microsoft.com/office/drawing/2014/main" id="{44CFB1F0-6A7B-51B0-1A09-9AFC287FD55B}"/>
              </a:ext>
            </a:extLst>
          </p:cNvPr>
          <p:cNvSpPr txBox="1"/>
          <p:nvPr userDrawn="1"/>
        </p:nvSpPr>
        <p:spPr>
          <a:xfrm>
            <a:off x="9846667" y="419175"/>
            <a:ext cx="1976365" cy="179408"/>
          </a:xfrm>
          <a:prstGeom prst="rect">
            <a:avLst/>
          </a:prstGeom>
        </p:spPr>
        <p:txBody>
          <a:bodyPr wrap="square" lIns="0" tIns="0" rIns="0" bIns="0" rtlCol="0" anchor="t">
            <a:spAutoFit/>
          </a:bodyPr>
          <a:lstStyle/>
          <a:p>
            <a:pPr>
              <a:lnSpc>
                <a:spcPts val="1451"/>
              </a:lnSpc>
            </a:pPr>
            <a:r>
              <a:rPr lang="en-US" sz="1037" spc="46" dirty="0">
                <a:solidFill>
                  <a:srgbClr val="E7EBEE"/>
                </a:solidFill>
                <a:latin typeface="Public Sans Thin"/>
              </a:rPr>
              <a:t>Founded by Projecting Success</a:t>
            </a:r>
          </a:p>
        </p:txBody>
      </p:sp>
      <p:pic>
        <p:nvPicPr>
          <p:cNvPr id="4" name="Picture 3" descr="Logo, company name&#10;&#10;Description automatically generated">
            <a:extLst>
              <a:ext uri="{FF2B5EF4-FFF2-40B4-BE49-F238E27FC236}">
                <a16:creationId xmlns:a16="http://schemas.microsoft.com/office/drawing/2014/main" id="{49C1C01B-B43D-0A5E-EC67-F3361C3255C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0262" b="25057"/>
          <a:stretch/>
        </p:blipFill>
        <p:spPr>
          <a:xfrm>
            <a:off x="6006860" y="6158712"/>
            <a:ext cx="898893" cy="491524"/>
          </a:xfrm>
          <a:prstGeom prst="rect">
            <a:avLst/>
          </a:prstGeom>
        </p:spPr>
      </p:pic>
      <p:pic>
        <p:nvPicPr>
          <p:cNvPr id="5" name="Picture 4" descr="Logo, company name&#10;&#10;Description automatically generated">
            <a:extLst>
              <a:ext uri="{FF2B5EF4-FFF2-40B4-BE49-F238E27FC236}">
                <a16:creationId xmlns:a16="http://schemas.microsoft.com/office/drawing/2014/main" id="{0A8D983A-AB1C-65F6-D166-E18B24134E8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7075332" y="6153791"/>
            <a:ext cx="928635" cy="459483"/>
          </a:xfrm>
          <a:prstGeom prst="rect">
            <a:avLst/>
          </a:prstGeom>
        </p:spPr>
      </p:pic>
    </p:spTree>
    <p:extLst>
      <p:ext uri="{BB962C8B-B14F-4D97-AF65-F5344CB8AC3E}">
        <p14:creationId xmlns:p14="http://schemas.microsoft.com/office/powerpoint/2010/main" val="4816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A04A4-2719-4F26-9A96-6419537BCF2E}"/>
              </a:ext>
            </a:extLst>
          </p:cNvPr>
          <p:cNvSpPr>
            <a:spLocks noGrp="1"/>
          </p:cNvSpPr>
          <p:nvPr>
            <p:ph type="title" hasCustomPrompt="1"/>
          </p:nvPr>
        </p:nvSpPr>
        <p:spPr>
          <a:xfrm>
            <a:off x="0" y="0"/>
            <a:ext cx="12192000" cy="1325563"/>
          </a:xfrm>
          <a:prstGeom prst="rect">
            <a:avLst/>
          </a:prstGeom>
        </p:spPr>
        <p:txBody>
          <a:bodyPr/>
          <a:lstStyle>
            <a:lvl1pPr>
              <a:defRPr>
                <a:solidFill>
                  <a:srgbClr val="1F1F1F"/>
                </a:solidFill>
                <a:latin typeface="Public Sans"/>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74CC73-6F39-480B-94EA-ED78A9CF446F}"/>
              </a:ext>
            </a:extLst>
          </p:cNvPr>
          <p:cNvSpPr>
            <a:spLocks noGrp="1"/>
          </p:cNvSpPr>
          <p:nvPr>
            <p:ph sz="half" idx="1"/>
          </p:nvPr>
        </p:nvSpPr>
        <p:spPr>
          <a:xfrm>
            <a:off x="838200" y="1825625"/>
            <a:ext cx="5181600" cy="4029743"/>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C0C648D-4BDE-4EA4-A2F8-A40159B51954}"/>
              </a:ext>
            </a:extLst>
          </p:cNvPr>
          <p:cNvSpPr>
            <a:spLocks noGrp="1"/>
          </p:cNvSpPr>
          <p:nvPr>
            <p:ph sz="half" idx="2"/>
          </p:nvPr>
        </p:nvSpPr>
        <p:spPr>
          <a:xfrm>
            <a:off x="6172200" y="1825625"/>
            <a:ext cx="5181600" cy="4029743"/>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9602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DCE3-AD2F-4FC5-8FA5-43A964FCD10F}"/>
              </a:ext>
            </a:extLst>
          </p:cNvPr>
          <p:cNvSpPr>
            <a:spLocks noGrp="1"/>
          </p:cNvSpPr>
          <p:nvPr>
            <p:ph type="title" hasCustomPrompt="1"/>
          </p:nvPr>
        </p:nvSpPr>
        <p:spPr>
          <a:xfrm>
            <a:off x="839788" y="365125"/>
            <a:ext cx="10515600" cy="1325563"/>
          </a:xfrm>
          <a:prstGeom prst="rect">
            <a:avLst/>
          </a:prstGeom>
        </p:spPr>
        <p:txBody>
          <a:bodyPr/>
          <a:lstStyle>
            <a:lvl1pPr>
              <a:defRPr>
                <a:solidFill>
                  <a:srgbClr val="1F1F1F"/>
                </a:solidFill>
                <a:latin typeface="Public Sans Bold"/>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B3A80D1-172F-4CB5-A15E-7135CB28EDE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solidFill>
                  <a:srgbClr val="1F1F1F"/>
                </a:solidFill>
                <a:latin typeface="Public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634705-648F-4041-851A-749FDDB4D17B}"/>
              </a:ext>
            </a:extLst>
          </p:cNvPr>
          <p:cNvSpPr>
            <a:spLocks noGrp="1"/>
          </p:cNvSpPr>
          <p:nvPr>
            <p:ph sz="half" idx="2"/>
          </p:nvPr>
        </p:nvSpPr>
        <p:spPr>
          <a:xfrm>
            <a:off x="839788" y="2505075"/>
            <a:ext cx="5157787" cy="3366336"/>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E5CE5C53-9F8D-48A7-A942-60BE09B37AD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rgbClr val="1F1F1F"/>
                </a:solidFill>
                <a:latin typeface="Public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9CA36A-D547-464B-98CB-891104CECE25}"/>
              </a:ext>
            </a:extLst>
          </p:cNvPr>
          <p:cNvSpPr>
            <a:spLocks noGrp="1"/>
          </p:cNvSpPr>
          <p:nvPr>
            <p:ph sz="quarter" idx="4"/>
          </p:nvPr>
        </p:nvSpPr>
        <p:spPr>
          <a:xfrm>
            <a:off x="6172200" y="2505075"/>
            <a:ext cx="5183188" cy="3366336"/>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54577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A9A9-54E4-4FA6-8783-006882755A17}"/>
              </a:ext>
            </a:extLst>
          </p:cNvPr>
          <p:cNvSpPr>
            <a:spLocks noGrp="1"/>
          </p:cNvSpPr>
          <p:nvPr>
            <p:ph type="title"/>
          </p:nvPr>
        </p:nvSpPr>
        <p:spPr>
          <a:xfrm>
            <a:off x="839788" y="457200"/>
            <a:ext cx="3932237" cy="1600200"/>
          </a:xfrm>
          <a:prstGeom prst="rect">
            <a:avLst/>
          </a:prstGeom>
        </p:spPr>
        <p:txBody>
          <a:bodyPr anchor="b"/>
          <a:lstStyle>
            <a:lvl1pPr>
              <a:defRPr sz="3200">
                <a:solidFill>
                  <a:srgbClr val="1F1F1F"/>
                </a:solidFill>
                <a:latin typeface="Public Sans Bold"/>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17C4951-72BD-4B23-BEDB-EA2F50CB527A}"/>
              </a:ext>
            </a:extLst>
          </p:cNvPr>
          <p:cNvSpPr>
            <a:spLocks noGrp="1"/>
          </p:cNvSpPr>
          <p:nvPr>
            <p:ph idx="1"/>
          </p:nvPr>
        </p:nvSpPr>
        <p:spPr>
          <a:xfrm>
            <a:off x="5183188" y="987425"/>
            <a:ext cx="6172200" cy="4873625"/>
          </a:xfrm>
          <a:prstGeom prst="rect">
            <a:avLst/>
          </a:prstGeom>
        </p:spPr>
        <p:txBody>
          <a:bodyPr/>
          <a:lstStyle>
            <a:lvl1pPr>
              <a:defRPr sz="3200">
                <a:solidFill>
                  <a:srgbClr val="1F1F1F"/>
                </a:solidFill>
                <a:latin typeface="Public Sans"/>
              </a:defRPr>
            </a:lvl1pPr>
            <a:lvl2pPr>
              <a:defRPr sz="2800">
                <a:solidFill>
                  <a:srgbClr val="1F1F1F"/>
                </a:solidFill>
                <a:latin typeface="Public Sans"/>
              </a:defRPr>
            </a:lvl2pPr>
            <a:lvl3pPr>
              <a:defRPr sz="2400">
                <a:solidFill>
                  <a:srgbClr val="1F1F1F"/>
                </a:solidFill>
                <a:latin typeface="Public Sans"/>
              </a:defRPr>
            </a:lvl3pPr>
            <a:lvl4pPr>
              <a:defRPr sz="2000">
                <a:solidFill>
                  <a:srgbClr val="1F1F1F"/>
                </a:solidFill>
                <a:latin typeface="Public Sans"/>
              </a:defRPr>
            </a:lvl4pPr>
            <a:lvl5pPr>
              <a:defRPr sz="2000">
                <a:solidFill>
                  <a:srgbClr val="1F1F1F"/>
                </a:solidFill>
                <a:latin typeface="Public Sans"/>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294E213-8913-4781-A070-4EC3FDFD3BD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1F1F1F"/>
                </a:solidFill>
                <a:latin typeface="Public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198C2-D8FF-4912-B1E0-D04205CD22F4}"/>
              </a:ext>
            </a:extLst>
          </p:cNvPr>
          <p:cNvSpPr>
            <a:spLocks noGrp="1"/>
          </p:cNvSpPr>
          <p:nvPr>
            <p:ph type="dt" sz="half" idx="10"/>
          </p:nvPr>
        </p:nvSpPr>
        <p:spPr>
          <a:xfrm>
            <a:off x="10317482" y="6348094"/>
            <a:ext cx="953347" cy="365125"/>
          </a:xfrm>
          <a:prstGeom prst="rect">
            <a:avLst/>
          </a:prstGeom>
        </p:spPr>
        <p:txBody>
          <a:bodyPr/>
          <a:lstStyle/>
          <a:p>
            <a:fld id="{789652A3-5FA5-4F49-8197-FFBF98377EB7}" type="datetime1">
              <a:rPr lang="en-GB" smtClean="0"/>
              <a:t>29/11/2022</a:t>
            </a:fld>
            <a:endParaRPr lang="en-GB"/>
          </a:p>
        </p:txBody>
      </p:sp>
      <p:sp>
        <p:nvSpPr>
          <p:cNvPr id="6" name="Footer Placeholder 5">
            <a:extLst>
              <a:ext uri="{FF2B5EF4-FFF2-40B4-BE49-F238E27FC236}">
                <a16:creationId xmlns:a16="http://schemas.microsoft.com/office/drawing/2014/main" id="{94FC833F-BBD2-4572-A6F2-797328F2E856}"/>
              </a:ext>
            </a:extLst>
          </p:cNvPr>
          <p:cNvSpPr>
            <a:spLocks noGrp="1"/>
          </p:cNvSpPr>
          <p:nvPr>
            <p:ph type="ftr" sz="quarter" idx="11"/>
          </p:nvPr>
        </p:nvSpPr>
        <p:spPr>
          <a:xfrm>
            <a:off x="7181851" y="6372223"/>
            <a:ext cx="3100493" cy="365125"/>
          </a:xfrm>
          <a:prstGeom prst="rect">
            <a:avLst/>
          </a:prstGeom>
        </p:spPr>
        <p:txBody>
          <a:bodyPr/>
          <a:lstStyle/>
          <a:p>
            <a:r>
              <a:rPr lang="en-GB"/>
              <a:t>Project Data Analytics Community</a:t>
            </a:r>
          </a:p>
        </p:txBody>
      </p:sp>
      <p:sp>
        <p:nvSpPr>
          <p:cNvPr id="7" name="Slide Number Placeholder 6">
            <a:extLst>
              <a:ext uri="{FF2B5EF4-FFF2-40B4-BE49-F238E27FC236}">
                <a16:creationId xmlns:a16="http://schemas.microsoft.com/office/drawing/2014/main" id="{9D569DCC-28AD-4B21-B4D7-68D7E3F03EFA}"/>
              </a:ext>
            </a:extLst>
          </p:cNvPr>
          <p:cNvSpPr>
            <a:spLocks noGrp="1"/>
          </p:cNvSpPr>
          <p:nvPr>
            <p:ph type="sldNum" sz="quarter" idx="12"/>
          </p:nvPr>
        </p:nvSpPr>
        <p:spPr>
          <a:xfrm>
            <a:off x="11422380" y="6375504"/>
            <a:ext cx="590973" cy="365125"/>
          </a:xfrm>
          <a:prstGeom prst="rect">
            <a:avLst/>
          </a:prstGeom>
        </p:spPr>
        <p:txBody>
          <a:bodyPr/>
          <a:lstStyle/>
          <a:p>
            <a:fld id="{CE8B9E85-B381-46A1-959D-CD9CBCCCDC22}" type="slidenum">
              <a:rPr lang="en-GB" smtClean="0"/>
              <a:t>‹#›</a:t>
            </a:fld>
            <a:endParaRPr lang="en-GB"/>
          </a:p>
        </p:txBody>
      </p:sp>
    </p:spTree>
    <p:extLst>
      <p:ext uri="{BB962C8B-B14F-4D97-AF65-F5344CB8AC3E}">
        <p14:creationId xmlns:p14="http://schemas.microsoft.com/office/powerpoint/2010/main" val="3261318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F4B2-02AA-44B5-9FBC-7950C8911734}"/>
              </a:ext>
            </a:extLst>
          </p:cNvPr>
          <p:cNvSpPr>
            <a:spLocks noGrp="1"/>
          </p:cNvSpPr>
          <p:nvPr>
            <p:ph type="title"/>
          </p:nvPr>
        </p:nvSpPr>
        <p:spPr>
          <a:xfrm>
            <a:off x="-411" y="59219"/>
            <a:ext cx="12192000" cy="1325563"/>
          </a:xfrm>
          <a:prstGeom prst="rect">
            <a:avLst/>
          </a:prstGeom>
        </p:spPr>
        <p:txBody>
          <a:bodyPr/>
          <a:lstStyle>
            <a:lvl1pPr>
              <a:defRPr>
                <a:solidFill>
                  <a:srgbClr val="1F1F1F"/>
                </a:solidFill>
                <a:latin typeface="Public Sans Bold"/>
              </a:defRPr>
            </a:lvl1p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55F915-24F3-49E3-9215-E3627D9C66FB}"/>
              </a:ext>
            </a:extLst>
          </p:cNvPr>
          <p:cNvSpPr>
            <a:spLocks noGrp="1"/>
          </p:cNvSpPr>
          <p:nvPr>
            <p:ph type="body" orient="vert" idx="1"/>
          </p:nvPr>
        </p:nvSpPr>
        <p:spPr>
          <a:xfrm>
            <a:off x="838199" y="1487381"/>
            <a:ext cx="11042227" cy="4431281"/>
          </a:xfrm>
          <a:prstGeom prst="rect">
            <a:avLst/>
          </a:prstGeom>
        </p:spPr>
        <p:txBody>
          <a:bodyPr vert="eaVert"/>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440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09B89-50AF-49A8-9731-75AC1BAEB37E}"/>
              </a:ext>
            </a:extLst>
          </p:cNvPr>
          <p:cNvSpPr>
            <a:spLocks noGrp="1"/>
          </p:cNvSpPr>
          <p:nvPr>
            <p:ph type="title" orient="vert"/>
          </p:nvPr>
        </p:nvSpPr>
        <p:spPr>
          <a:xfrm>
            <a:off x="8724900" y="365125"/>
            <a:ext cx="2628900" cy="5545224"/>
          </a:xfrm>
          <a:prstGeom prst="rect">
            <a:avLst/>
          </a:prstGeom>
        </p:spPr>
        <p:txBody>
          <a:bodyPr vert="eaVert"/>
          <a:lstStyle>
            <a:lvl1pPr>
              <a:defRPr>
                <a:solidFill>
                  <a:srgbClr val="1F1F1F"/>
                </a:solidFill>
                <a:latin typeface="Public Sans Bold"/>
              </a:defRPr>
            </a:lvl1p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2C61AC-1B2C-4DF7-A384-CE3D717822DA}"/>
              </a:ext>
            </a:extLst>
          </p:cNvPr>
          <p:cNvSpPr>
            <a:spLocks noGrp="1"/>
          </p:cNvSpPr>
          <p:nvPr>
            <p:ph type="body" orient="vert" idx="1"/>
          </p:nvPr>
        </p:nvSpPr>
        <p:spPr>
          <a:xfrm>
            <a:off x="838200" y="365125"/>
            <a:ext cx="7734300" cy="5545224"/>
          </a:xfrm>
          <a:prstGeom prst="rect">
            <a:avLst/>
          </a:prstGeom>
        </p:spPr>
        <p:txBody>
          <a:bodyPr vert="eaVert"/>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54738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241FB4F-D20C-47E9-B7DB-2FD3DE719AC4}"/>
              </a:ext>
            </a:extLst>
          </p:cNvPr>
          <p:cNvPicPr>
            <a:picLocks noChangeAspect="1"/>
          </p:cNvPicPr>
          <p:nvPr userDrawn="1"/>
        </p:nvPicPr>
        <p:blipFill rotWithShape="1">
          <a:blip r:embed="rId2"/>
          <a:srcRect l="25661"/>
          <a:stretch/>
        </p:blipFill>
        <p:spPr>
          <a:xfrm>
            <a:off x="6109546" y="1"/>
            <a:ext cx="6082454" cy="5976850"/>
          </a:xfrm>
          <a:prstGeom prst="rect">
            <a:avLst/>
          </a:prstGeom>
        </p:spPr>
      </p:pic>
      <p:sp>
        <p:nvSpPr>
          <p:cNvPr id="2" name="Title 1">
            <a:extLst>
              <a:ext uri="{FF2B5EF4-FFF2-40B4-BE49-F238E27FC236}">
                <a16:creationId xmlns:a16="http://schemas.microsoft.com/office/drawing/2014/main" id="{24C6BD92-50D1-468D-A4C1-88D6380F304A}"/>
              </a:ext>
            </a:extLst>
          </p:cNvPr>
          <p:cNvSpPr>
            <a:spLocks noGrp="1"/>
          </p:cNvSpPr>
          <p:nvPr>
            <p:ph type="title" hasCustomPrompt="1"/>
          </p:nvPr>
        </p:nvSpPr>
        <p:spPr>
          <a:xfrm>
            <a:off x="2120054" y="136526"/>
            <a:ext cx="3935308" cy="1325563"/>
          </a:xfrm>
          <a:prstGeom prst="rect">
            <a:avLst/>
          </a:prstGeom>
        </p:spPr>
        <p:txBody>
          <a:bodyPr/>
          <a:lstStyle>
            <a:lvl1pPr algn="r">
              <a:defRPr sz="3200">
                <a:solidFill>
                  <a:srgbClr val="1F1F1F"/>
                </a:solidFill>
                <a:latin typeface="Public Sans Bold"/>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D23D8A-DF94-4120-9B4D-95674FA6D1C2}"/>
              </a:ext>
            </a:extLst>
          </p:cNvPr>
          <p:cNvSpPr>
            <a:spLocks noGrp="1"/>
          </p:cNvSpPr>
          <p:nvPr>
            <p:ph idx="1"/>
          </p:nvPr>
        </p:nvSpPr>
        <p:spPr>
          <a:xfrm>
            <a:off x="770468" y="1602693"/>
            <a:ext cx="5284894" cy="4299344"/>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2">
            <a:extLst>
              <a:ext uri="{FF2B5EF4-FFF2-40B4-BE49-F238E27FC236}">
                <a16:creationId xmlns:a16="http://schemas.microsoft.com/office/drawing/2014/main" id="{6017AF3E-3299-46B2-8752-4A9C973CDBD7}"/>
              </a:ext>
            </a:extLst>
          </p:cNvPr>
          <p:cNvSpPr>
            <a:spLocks noGrp="1"/>
          </p:cNvSpPr>
          <p:nvPr>
            <p:ph idx="13"/>
          </p:nvPr>
        </p:nvSpPr>
        <p:spPr>
          <a:xfrm>
            <a:off x="6239934" y="1592527"/>
            <a:ext cx="5796279" cy="4309509"/>
          </a:xfrm>
          <a:prstGeom prst="rect">
            <a:avLst/>
          </a:prstGeom>
        </p:spPr>
        <p:txBody>
          <a:bodyPr/>
          <a:lstStyle>
            <a:lvl1pPr>
              <a:defRPr>
                <a:solidFill>
                  <a:srgbClr val="14203B"/>
                </a:solidFill>
                <a:latin typeface="Public Sans"/>
              </a:defRPr>
            </a:lvl1pPr>
            <a:lvl2pPr>
              <a:defRPr>
                <a:solidFill>
                  <a:srgbClr val="14203B"/>
                </a:solidFill>
                <a:latin typeface="Public Sans"/>
              </a:defRPr>
            </a:lvl2pPr>
            <a:lvl3pPr>
              <a:defRPr>
                <a:solidFill>
                  <a:srgbClr val="14203B"/>
                </a:solidFill>
                <a:latin typeface="Public Sans"/>
              </a:defRPr>
            </a:lvl3pPr>
            <a:lvl4pPr>
              <a:defRPr>
                <a:solidFill>
                  <a:srgbClr val="14203B"/>
                </a:solidFill>
                <a:latin typeface="Public Sans"/>
              </a:defRPr>
            </a:lvl4pPr>
            <a:lvl5pPr>
              <a:defRPr>
                <a:solidFill>
                  <a:srgbClr val="14203B"/>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2">
            <a:extLst>
              <a:ext uri="{FF2B5EF4-FFF2-40B4-BE49-F238E27FC236}">
                <a16:creationId xmlns:a16="http://schemas.microsoft.com/office/drawing/2014/main" id="{E71369FE-36A2-2DDB-C198-5A95F138A2ED}"/>
              </a:ext>
            </a:extLst>
          </p:cNvPr>
          <p:cNvPicPr>
            <a:picLocks noChangeAspect="1"/>
          </p:cNvPicPr>
          <p:nvPr userDrawn="1"/>
        </p:nvPicPr>
        <p:blipFill>
          <a:blip r:embed="rId3"/>
          <a:srcRect l="19775" t="20186" r="23878" b="35228"/>
          <a:stretch>
            <a:fillRect/>
          </a:stretch>
        </p:blipFill>
        <p:spPr>
          <a:xfrm>
            <a:off x="11222182" y="179239"/>
            <a:ext cx="740921" cy="586263"/>
          </a:xfrm>
          <a:prstGeom prst="rect">
            <a:avLst/>
          </a:prstGeom>
        </p:spPr>
      </p:pic>
    </p:spTree>
    <p:extLst>
      <p:ext uri="{BB962C8B-B14F-4D97-AF65-F5344CB8AC3E}">
        <p14:creationId xmlns:p14="http://schemas.microsoft.com/office/powerpoint/2010/main" val="282173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A picture containing text, indoor, several&#10;&#10;Description automatically generated">
            <a:extLst>
              <a:ext uri="{FF2B5EF4-FFF2-40B4-BE49-F238E27FC236}">
                <a16:creationId xmlns:a16="http://schemas.microsoft.com/office/drawing/2014/main" id="{2C844CAE-695A-F8F7-4063-0E6612733D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6933" y="0"/>
            <a:ext cx="12208933" cy="6066210"/>
          </a:xfrm>
          <a:prstGeom prst="rect">
            <a:avLst/>
          </a:prstGeom>
        </p:spPr>
      </p:pic>
      <p:grpSp>
        <p:nvGrpSpPr>
          <p:cNvPr id="7" name="Group 3">
            <a:extLst>
              <a:ext uri="{FF2B5EF4-FFF2-40B4-BE49-F238E27FC236}">
                <a16:creationId xmlns:a16="http://schemas.microsoft.com/office/drawing/2014/main" id="{FEFAF8E8-D21A-8FE5-FB9B-FA0320F64F69}"/>
              </a:ext>
            </a:extLst>
          </p:cNvPr>
          <p:cNvGrpSpPr/>
          <p:nvPr userDrawn="1"/>
        </p:nvGrpSpPr>
        <p:grpSpPr>
          <a:xfrm>
            <a:off x="0" y="0"/>
            <a:ext cx="12192000" cy="6066210"/>
            <a:chOff x="0" y="0"/>
            <a:chExt cx="4816593" cy="2709333"/>
          </a:xfrm>
        </p:grpSpPr>
        <p:sp>
          <p:nvSpPr>
            <p:cNvPr id="8" name="Freeform 4">
              <a:extLst>
                <a:ext uri="{FF2B5EF4-FFF2-40B4-BE49-F238E27FC236}">
                  <a16:creationId xmlns:a16="http://schemas.microsoft.com/office/drawing/2014/main" id="{4B3957A8-6DD2-940F-D7EA-94BA09074B52}"/>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21212">
                <a:alpha val="63922"/>
              </a:srgbClr>
            </a:solidFill>
          </p:spPr>
        </p:sp>
        <p:sp>
          <p:nvSpPr>
            <p:cNvPr id="9" name="TextBox 5">
              <a:extLst>
                <a:ext uri="{FF2B5EF4-FFF2-40B4-BE49-F238E27FC236}">
                  <a16:creationId xmlns:a16="http://schemas.microsoft.com/office/drawing/2014/main" id="{A27E62E8-70D1-4578-0D20-16B954147A19}"/>
                </a:ext>
              </a:extLst>
            </p:cNvPr>
            <p:cNvSpPr txBox="1"/>
            <p:nvPr/>
          </p:nvSpPr>
          <p:spPr>
            <a:xfrm>
              <a:off x="0" y="-57150"/>
              <a:ext cx="812800" cy="869950"/>
            </a:xfrm>
            <a:prstGeom prst="rect">
              <a:avLst/>
            </a:prstGeom>
          </p:spPr>
          <p:txBody>
            <a:bodyPr lIns="33867" tIns="33867" rIns="33867" bIns="33867" rtlCol="0" anchor="ctr"/>
            <a:lstStyle/>
            <a:p>
              <a:pPr algn="ctr">
                <a:lnSpc>
                  <a:spcPts val="1867"/>
                </a:lnSpc>
              </a:pPr>
              <a:endParaRPr sz="800"/>
            </a:p>
          </p:txBody>
        </p:sp>
      </p:grpSp>
      <p:pic>
        <p:nvPicPr>
          <p:cNvPr id="2" name="Picture 1" descr="Logo, company name&#10;&#10;Description automatically generated">
            <a:extLst>
              <a:ext uri="{FF2B5EF4-FFF2-40B4-BE49-F238E27FC236}">
                <a16:creationId xmlns:a16="http://schemas.microsoft.com/office/drawing/2014/main" id="{09AE3C5A-613A-C655-F6D4-45F4B2B43B7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262" b="25057"/>
          <a:stretch/>
        </p:blipFill>
        <p:spPr>
          <a:xfrm>
            <a:off x="6006860" y="6158712"/>
            <a:ext cx="898893" cy="491524"/>
          </a:xfrm>
          <a:prstGeom prst="rect">
            <a:avLst/>
          </a:prstGeom>
        </p:spPr>
      </p:pic>
      <p:pic>
        <p:nvPicPr>
          <p:cNvPr id="3" name="Picture 2" descr="Logo, company name&#10;&#10;Description automatically generated">
            <a:extLst>
              <a:ext uri="{FF2B5EF4-FFF2-40B4-BE49-F238E27FC236}">
                <a16:creationId xmlns:a16="http://schemas.microsoft.com/office/drawing/2014/main" id="{E1DF3AED-4A06-63CC-1504-5F3785C5A20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7075332" y="6153791"/>
            <a:ext cx="928635" cy="459483"/>
          </a:xfrm>
          <a:prstGeom prst="rect">
            <a:avLst/>
          </a:prstGeom>
        </p:spPr>
      </p:pic>
    </p:spTree>
    <p:extLst>
      <p:ext uri="{BB962C8B-B14F-4D97-AF65-F5344CB8AC3E}">
        <p14:creationId xmlns:p14="http://schemas.microsoft.com/office/powerpoint/2010/main" val="196351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Pag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38E2E9-94BD-475B-BB7B-036BE99CD218}"/>
              </a:ext>
            </a:extLst>
          </p:cNvPr>
          <p:cNvSpPr>
            <a:spLocks noGrp="1"/>
          </p:cNvSpPr>
          <p:nvPr>
            <p:ph type="title" hasCustomPrompt="1"/>
          </p:nvPr>
        </p:nvSpPr>
        <p:spPr>
          <a:xfrm>
            <a:off x="2689785" y="186901"/>
            <a:ext cx="6139890" cy="984674"/>
          </a:xfrm>
          <a:prstGeom prst="rect">
            <a:avLst/>
          </a:prstGeom>
        </p:spPr>
        <p:txBody>
          <a:bodyPr/>
          <a:lstStyle>
            <a:lvl1pPr algn="ctr">
              <a:defRPr>
                <a:solidFill>
                  <a:schemeClr val="tx1"/>
                </a:solidFill>
                <a:latin typeface="Public Sans"/>
              </a:defRPr>
            </a:lvl1pPr>
          </a:lstStyle>
          <a:p>
            <a:r>
              <a:rPr lang="en-US" dirty="0"/>
              <a:t>TEAM NAME</a:t>
            </a:r>
            <a:endParaRPr lang="en-GB" dirty="0"/>
          </a:p>
        </p:txBody>
      </p:sp>
      <p:sp>
        <p:nvSpPr>
          <p:cNvPr id="14" name="Picture Placeholder 13">
            <a:extLst>
              <a:ext uri="{FF2B5EF4-FFF2-40B4-BE49-F238E27FC236}">
                <a16:creationId xmlns:a16="http://schemas.microsoft.com/office/drawing/2014/main" id="{63794621-C022-4FCC-BA72-016285337DE9}"/>
              </a:ext>
            </a:extLst>
          </p:cNvPr>
          <p:cNvSpPr>
            <a:spLocks noGrp="1"/>
          </p:cNvSpPr>
          <p:nvPr>
            <p:ph type="pic" sz="quarter" idx="10"/>
          </p:nvPr>
        </p:nvSpPr>
        <p:spPr>
          <a:xfrm>
            <a:off x="950442" y="1357310"/>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23" name="Text Placeholder 22">
            <a:extLst>
              <a:ext uri="{FF2B5EF4-FFF2-40B4-BE49-F238E27FC236}">
                <a16:creationId xmlns:a16="http://schemas.microsoft.com/office/drawing/2014/main" id="{C75DBDE0-4774-45F0-AAF7-9E24EE4C87B1}"/>
              </a:ext>
            </a:extLst>
          </p:cNvPr>
          <p:cNvSpPr>
            <a:spLocks noGrp="1"/>
          </p:cNvSpPr>
          <p:nvPr>
            <p:ph type="body" sz="quarter" idx="16" hasCustomPrompt="1"/>
          </p:nvPr>
        </p:nvSpPr>
        <p:spPr>
          <a:xfrm>
            <a:off x="950441" y="2898879"/>
            <a:ext cx="1592731"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Team Captain Name/Organisation</a:t>
            </a:r>
          </a:p>
        </p:txBody>
      </p:sp>
      <p:sp>
        <p:nvSpPr>
          <p:cNvPr id="24" name="Picture Placeholder 13">
            <a:extLst>
              <a:ext uri="{FF2B5EF4-FFF2-40B4-BE49-F238E27FC236}">
                <a16:creationId xmlns:a16="http://schemas.microsoft.com/office/drawing/2014/main" id="{F09B1C02-0E4D-425F-BA09-10AD692D4E93}"/>
              </a:ext>
            </a:extLst>
          </p:cNvPr>
          <p:cNvSpPr>
            <a:spLocks noGrp="1"/>
          </p:cNvSpPr>
          <p:nvPr>
            <p:ph type="pic" sz="quarter" idx="17"/>
          </p:nvPr>
        </p:nvSpPr>
        <p:spPr>
          <a:xfrm>
            <a:off x="4963365" y="1357310"/>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25" name="Text Placeholder 22">
            <a:extLst>
              <a:ext uri="{FF2B5EF4-FFF2-40B4-BE49-F238E27FC236}">
                <a16:creationId xmlns:a16="http://schemas.microsoft.com/office/drawing/2014/main" id="{D04ABE7D-5883-4A00-8427-EF5FB2F63545}"/>
              </a:ext>
            </a:extLst>
          </p:cNvPr>
          <p:cNvSpPr>
            <a:spLocks noGrp="1"/>
          </p:cNvSpPr>
          <p:nvPr>
            <p:ph type="body" sz="quarter" idx="18" hasCustomPrompt="1"/>
          </p:nvPr>
        </p:nvSpPr>
        <p:spPr>
          <a:xfrm>
            <a:off x="4963365" y="2898878"/>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28" name="Picture Placeholder 13">
            <a:extLst>
              <a:ext uri="{FF2B5EF4-FFF2-40B4-BE49-F238E27FC236}">
                <a16:creationId xmlns:a16="http://schemas.microsoft.com/office/drawing/2014/main" id="{F74C420C-34E2-4DCB-AF84-BCEE6ED9846B}"/>
              </a:ext>
            </a:extLst>
          </p:cNvPr>
          <p:cNvSpPr>
            <a:spLocks noGrp="1"/>
          </p:cNvSpPr>
          <p:nvPr>
            <p:ph type="pic" sz="quarter" idx="21"/>
          </p:nvPr>
        </p:nvSpPr>
        <p:spPr>
          <a:xfrm>
            <a:off x="950442" y="3730835"/>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0" name="Picture Placeholder 13">
            <a:extLst>
              <a:ext uri="{FF2B5EF4-FFF2-40B4-BE49-F238E27FC236}">
                <a16:creationId xmlns:a16="http://schemas.microsoft.com/office/drawing/2014/main" id="{16CFA64D-EDB5-45E3-A5BD-A65077C69057}"/>
              </a:ext>
            </a:extLst>
          </p:cNvPr>
          <p:cNvSpPr>
            <a:spLocks noGrp="1"/>
          </p:cNvSpPr>
          <p:nvPr>
            <p:ph type="pic" sz="quarter" idx="23"/>
          </p:nvPr>
        </p:nvSpPr>
        <p:spPr>
          <a:xfrm>
            <a:off x="4963365" y="3730835"/>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4" name="Picture Placeholder 13">
            <a:extLst>
              <a:ext uri="{FF2B5EF4-FFF2-40B4-BE49-F238E27FC236}">
                <a16:creationId xmlns:a16="http://schemas.microsoft.com/office/drawing/2014/main" id="{63782C22-1391-4E29-AC6A-96E37F64F259}"/>
              </a:ext>
            </a:extLst>
          </p:cNvPr>
          <p:cNvSpPr>
            <a:spLocks noGrp="1"/>
          </p:cNvSpPr>
          <p:nvPr>
            <p:ph type="pic" sz="quarter" idx="25"/>
          </p:nvPr>
        </p:nvSpPr>
        <p:spPr>
          <a:xfrm>
            <a:off x="9059955" y="3730835"/>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6" name="Picture Placeholder 13">
            <a:extLst>
              <a:ext uri="{FF2B5EF4-FFF2-40B4-BE49-F238E27FC236}">
                <a16:creationId xmlns:a16="http://schemas.microsoft.com/office/drawing/2014/main" id="{D0FA2C3D-F925-4354-ACF7-2F8F787F8230}"/>
              </a:ext>
            </a:extLst>
          </p:cNvPr>
          <p:cNvSpPr>
            <a:spLocks noGrp="1"/>
          </p:cNvSpPr>
          <p:nvPr>
            <p:ph type="pic" sz="quarter" idx="27"/>
          </p:nvPr>
        </p:nvSpPr>
        <p:spPr>
          <a:xfrm>
            <a:off x="9059955" y="1357310"/>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8" name="Text Placeholder 22">
            <a:extLst>
              <a:ext uri="{FF2B5EF4-FFF2-40B4-BE49-F238E27FC236}">
                <a16:creationId xmlns:a16="http://schemas.microsoft.com/office/drawing/2014/main" id="{638FA1F9-6D3D-4A8C-949D-B1BFED24E50F}"/>
              </a:ext>
            </a:extLst>
          </p:cNvPr>
          <p:cNvSpPr>
            <a:spLocks noGrp="1"/>
          </p:cNvSpPr>
          <p:nvPr>
            <p:ph type="body" sz="quarter" idx="28" hasCustomPrompt="1"/>
          </p:nvPr>
        </p:nvSpPr>
        <p:spPr>
          <a:xfrm>
            <a:off x="9059955" y="2898878"/>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39" name="Text Placeholder 22">
            <a:extLst>
              <a:ext uri="{FF2B5EF4-FFF2-40B4-BE49-F238E27FC236}">
                <a16:creationId xmlns:a16="http://schemas.microsoft.com/office/drawing/2014/main" id="{9EDC81D9-7AEB-4753-88DB-D23E12C2CDA9}"/>
              </a:ext>
            </a:extLst>
          </p:cNvPr>
          <p:cNvSpPr>
            <a:spLocks noGrp="1"/>
          </p:cNvSpPr>
          <p:nvPr>
            <p:ph type="body" sz="quarter" idx="29" hasCustomPrompt="1"/>
          </p:nvPr>
        </p:nvSpPr>
        <p:spPr>
          <a:xfrm>
            <a:off x="950442" y="5245310"/>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41" name="Text Placeholder 22">
            <a:extLst>
              <a:ext uri="{FF2B5EF4-FFF2-40B4-BE49-F238E27FC236}">
                <a16:creationId xmlns:a16="http://schemas.microsoft.com/office/drawing/2014/main" id="{63250CAF-4DA5-4CA2-A63E-66B9B74A2FF5}"/>
              </a:ext>
            </a:extLst>
          </p:cNvPr>
          <p:cNvSpPr>
            <a:spLocks noGrp="1"/>
          </p:cNvSpPr>
          <p:nvPr>
            <p:ph type="body" sz="quarter" idx="30" hasCustomPrompt="1"/>
          </p:nvPr>
        </p:nvSpPr>
        <p:spPr>
          <a:xfrm>
            <a:off x="4963365" y="5245310"/>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42" name="Text Placeholder 22">
            <a:extLst>
              <a:ext uri="{FF2B5EF4-FFF2-40B4-BE49-F238E27FC236}">
                <a16:creationId xmlns:a16="http://schemas.microsoft.com/office/drawing/2014/main" id="{40A44A54-0CC6-4C63-AD4E-9672E67C5FD7}"/>
              </a:ext>
            </a:extLst>
          </p:cNvPr>
          <p:cNvSpPr>
            <a:spLocks noGrp="1"/>
          </p:cNvSpPr>
          <p:nvPr>
            <p:ph type="body" sz="quarter" idx="31" hasCustomPrompt="1"/>
          </p:nvPr>
        </p:nvSpPr>
        <p:spPr>
          <a:xfrm>
            <a:off x="9059955" y="5245309"/>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Tree>
    <p:extLst>
      <p:ext uri="{BB962C8B-B14F-4D97-AF65-F5344CB8AC3E}">
        <p14:creationId xmlns:p14="http://schemas.microsoft.com/office/powerpoint/2010/main" val="2375680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hallenge Description">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ABD973-7622-4A93-8F65-88A9DF145B08}"/>
              </a:ext>
            </a:extLst>
          </p:cNvPr>
          <p:cNvSpPr>
            <a:spLocks noGrp="1"/>
          </p:cNvSpPr>
          <p:nvPr>
            <p:ph type="title" hasCustomPrompt="1"/>
          </p:nvPr>
        </p:nvSpPr>
        <p:spPr>
          <a:xfrm>
            <a:off x="3057524" y="244051"/>
            <a:ext cx="5476876" cy="1325563"/>
          </a:xfrm>
          <a:prstGeom prst="rect">
            <a:avLst/>
          </a:prstGeom>
        </p:spPr>
        <p:txBody>
          <a:bodyPr/>
          <a:lstStyle>
            <a:lvl1pPr algn="ctr">
              <a:defRPr>
                <a:solidFill>
                  <a:schemeClr val="tx1"/>
                </a:solidFill>
                <a:latin typeface="Public Sans"/>
              </a:defRPr>
            </a:lvl1pPr>
          </a:lstStyle>
          <a:p>
            <a:r>
              <a:rPr lang="en-US" dirty="0"/>
              <a:t>CHALLENGE SUMMARY</a:t>
            </a:r>
            <a:endParaRPr lang="en-GB" dirty="0"/>
          </a:p>
        </p:txBody>
      </p:sp>
      <p:sp>
        <p:nvSpPr>
          <p:cNvPr id="12" name="Content Placeholder 11">
            <a:extLst>
              <a:ext uri="{FF2B5EF4-FFF2-40B4-BE49-F238E27FC236}">
                <a16:creationId xmlns:a16="http://schemas.microsoft.com/office/drawing/2014/main" id="{5F7D6C61-9104-4F1B-9FC3-31352C3B62F1}"/>
              </a:ext>
            </a:extLst>
          </p:cNvPr>
          <p:cNvSpPr>
            <a:spLocks noGrp="1"/>
          </p:cNvSpPr>
          <p:nvPr>
            <p:ph sz="quarter" idx="10" hasCustomPrompt="1"/>
          </p:nvPr>
        </p:nvSpPr>
        <p:spPr>
          <a:xfrm>
            <a:off x="1590675" y="1962150"/>
            <a:ext cx="8829675" cy="3343275"/>
          </a:xfrm>
          <a:prstGeom prst="rect">
            <a:avLst/>
          </a:prstGeom>
        </p:spPr>
        <p:txBody>
          <a:bodyPr/>
          <a:lstStyle>
            <a:lvl1pPr marL="0" indent="0">
              <a:buFont typeface="Arial" panose="020B0604020202020204" pitchFamily="34" charset="0"/>
              <a:buNone/>
              <a:defRPr>
                <a:solidFill>
                  <a:schemeClr val="tx1"/>
                </a:solidFill>
                <a:latin typeface="Public Sans"/>
              </a:defRPr>
            </a:lvl1pPr>
          </a:lstStyle>
          <a:p>
            <a:pPr lvl="0"/>
            <a:r>
              <a:rPr lang="en-US"/>
              <a:t>Copy and Paste the challenge Summary</a:t>
            </a:r>
          </a:p>
          <a:p>
            <a:pPr lvl="0"/>
            <a:endParaRPr lang="en-US"/>
          </a:p>
        </p:txBody>
      </p:sp>
    </p:spTree>
    <p:extLst>
      <p:ext uri="{BB962C8B-B14F-4D97-AF65-F5344CB8AC3E}">
        <p14:creationId xmlns:p14="http://schemas.microsoft.com/office/powerpoint/2010/main" val="382439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F4817-E0F5-4DE4-824C-5E7C4E262198}"/>
              </a:ext>
            </a:extLst>
          </p:cNvPr>
          <p:cNvSpPr>
            <a:spLocks noGrp="1"/>
          </p:cNvSpPr>
          <p:nvPr>
            <p:ph type="ctrTitle" hasCustomPrompt="1"/>
          </p:nvPr>
        </p:nvSpPr>
        <p:spPr>
          <a:xfrm>
            <a:off x="2106507" y="115147"/>
            <a:ext cx="9144000" cy="936096"/>
          </a:xfrm>
          <a:prstGeom prst="rect">
            <a:avLst/>
          </a:prstGeom>
        </p:spPr>
        <p:txBody>
          <a:bodyPr anchor="b"/>
          <a:lstStyle>
            <a:lvl1pPr algn="ctr">
              <a:defRPr sz="4800">
                <a:solidFill>
                  <a:schemeClr val="tx1"/>
                </a:solidFill>
                <a:latin typeface="Public Sans"/>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BB272A-7A27-4262-9580-95AD91A2ABFA}"/>
              </a:ext>
            </a:extLst>
          </p:cNvPr>
          <p:cNvSpPr>
            <a:spLocks noGrp="1"/>
          </p:cNvSpPr>
          <p:nvPr>
            <p:ph type="subTitle" idx="1"/>
          </p:nvPr>
        </p:nvSpPr>
        <p:spPr>
          <a:xfrm>
            <a:off x="2106507" y="1380385"/>
            <a:ext cx="9144000" cy="4546282"/>
          </a:xfrm>
          <a:prstGeom prst="rect">
            <a:avLst/>
          </a:prstGeom>
        </p:spPr>
        <p:txBody>
          <a:bodyPr/>
          <a:lstStyle>
            <a:lvl1pPr marL="0" indent="0" algn="l">
              <a:lnSpc>
                <a:spcPct val="150000"/>
              </a:lnSpc>
              <a:buNone/>
              <a:defRPr sz="2400">
                <a:solidFill>
                  <a:schemeClr val="tx1"/>
                </a:solidFill>
                <a:latin typeface="Public San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618411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BD92-50D1-468D-A4C1-88D6380F304A}"/>
              </a:ext>
            </a:extLst>
          </p:cNvPr>
          <p:cNvSpPr>
            <a:spLocks noGrp="1"/>
          </p:cNvSpPr>
          <p:nvPr>
            <p:ph type="title" hasCustomPrompt="1"/>
          </p:nvPr>
        </p:nvSpPr>
        <p:spPr>
          <a:xfrm>
            <a:off x="2120053" y="136525"/>
            <a:ext cx="3935308" cy="1325563"/>
          </a:xfrm>
          <a:prstGeom prst="rect">
            <a:avLst/>
          </a:prstGeom>
        </p:spPr>
        <p:txBody>
          <a:bodyPr/>
          <a:lstStyle>
            <a:lvl1pPr algn="r">
              <a:defRPr sz="3200">
                <a:solidFill>
                  <a:srgbClr val="1F1F1F"/>
                </a:solidFill>
                <a:latin typeface="Public Sans"/>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D23D8A-DF94-4120-9B4D-95674FA6D1C2}"/>
              </a:ext>
            </a:extLst>
          </p:cNvPr>
          <p:cNvSpPr>
            <a:spLocks noGrp="1"/>
          </p:cNvSpPr>
          <p:nvPr>
            <p:ph idx="1"/>
          </p:nvPr>
        </p:nvSpPr>
        <p:spPr>
          <a:xfrm>
            <a:off x="770467" y="1602691"/>
            <a:ext cx="5284894" cy="4375456"/>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2">
            <a:extLst>
              <a:ext uri="{FF2B5EF4-FFF2-40B4-BE49-F238E27FC236}">
                <a16:creationId xmlns:a16="http://schemas.microsoft.com/office/drawing/2014/main" id="{6017AF3E-3299-46B2-8752-4A9C973CDBD7}"/>
              </a:ext>
            </a:extLst>
          </p:cNvPr>
          <p:cNvSpPr>
            <a:spLocks noGrp="1"/>
          </p:cNvSpPr>
          <p:nvPr>
            <p:ph idx="13"/>
          </p:nvPr>
        </p:nvSpPr>
        <p:spPr>
          <a:xfrm>
            <a:off x="6239933" y="1592527"/>
            <a:ext cx="5796279" cy="4385620"/>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11693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BD92-50D1-468D-A4C1-88D6380F304A}"/>
              </a:ext>
            </a:extLst>
          </p:cNvPr>
          <p:cNvSpPr>
            <a:spLocks noGrp="1"/>
          </p:cNvSpPr>
          <p:nvPr>
            <p:ph type="title" hasCustomPrompt="1"/>
          </p:nvPr>
        </p:nvSpPr>
        <p:spPr>
          <a:xfrm>
            <a:off x="2025227" y="136525"/>
            <a:ext cx="4030134" cy="1325563"/>
          </a:xfrm>
          <a:prstGeom prst="rect">
            <a:avLst/>
          </a:prstGeom>
        </p:spPr>
        <p:txBody>
          <a:bodyPr/>
          <a:lstStyle>
            <a:lvl1pPr algn="r">
              <a:defRPr>
                <a:solidFill>
                  <a:schemeClr val="bg1"/>
                </a:solidFill>
                <a:latin typeface="Bahnschrift Light Condensed" panose="020B0502040204020203" pitchFamily="34" charset="0"/>
              </a:defRPr>
            </a:lvl1pPr>
          </a:lstStyle>
          <a:p>
            <a:r>
              <a:rPr lang="en-US"/>
              <a:t>CLICK TO EDIT MASTER TITLE STYLE</a:t>
            </a:r>
            <a:endParaRPr lang="en-GB"/>
          </a:p>
        </p:txBody>
      </p:sp>
      <p:pic>
        <p:nvPicPr>
          <p:cNvPr id="20" name="Picture 19">
            <a:extLst>
              <a:ext uri="{FF2B5EF4-FFF2-40B4-BE49-F238E27FC236}">
                <a16:creationId xmlns:a16="http://schemas.microsoft.com/office/drawing/2014/main" id="{E6FE123C-1B30-4C80-B976-CE69224EEE6C}"/>
              </a:ext>
            </a:extLst>
          </p:cNvPr>
          <p:cNvPicPr>
            <a:picLocks noChangeAspect="1"/>
          </p:cNvPicPr>
          <p:nvPr userDrawn="1"/>
        </p:nvPicPr>
        <p:blipFill>
          <a:blip r:embed="rId2"/>
          <a:stretch>
            <a:fillRect/>
          </a:stretch>
        </p:blipFill>
        <p:spPr>
          <a:xfrm>
            <a:off x="11291147" y="76111"/>
            <a:ext cx="805938" cy="689275"/>
          </a:xfrm>
          <a:prstGeom prst="rect">
            <a:avLst/>
          </a:prstGeom>
        </p:spPr>
      </p:pic>
      <p:pic>
        <p:nvPicPr>
          <p:cNvPr id="5" name="Picture 4">
            <a:extLst>
              <a:ext uri="{FF2B5EF4-FFF2-40B4-BE49-F238E27FC236}">
                <a16:creationId xmlns:a16="http://schemas.microsoft.com/office/drawing/2014/main" id="{A700F198-919B-4D1D-96B1-51B3D7E443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1879"/>
          <a:stretch/>
        </p:blipFill>
        <p:spPr>
          <a:xfrm>
            <a:off x="0" y="0"/>
            <a:ext cx="12192000" cy="6043354"/>
          </a:xfrm>
          <a:prstGeom prst="rect">
            <a:avLst/>
          </a:prstGeom>
        </p:spPr>
      </p:pic>
      <p:sp>
        <p:nvSpPr>
          <p:cNvPr id="9" name="Content Placeholder 8">
            <a:extLst>
              <a:ext uri="{FF2B5EF4-FFF2-40B4-BE49-F238E27FC236}">
                <a16:creationId xmlns:a16="http://schemas.microsoft.com/office/drawing/2014/main" id="{1780589B-C7F0-4887-8AAF-9D6CA4D78E03}"/>
              </a:ext>
            </a:extLst>
          </p:cNvPr>
          <p:cNvSpPr>
            <a:spLocks noGrp="1"/>
          </p:cNvSpPr>
          <p:nvPr>
            <p:ph sz="quarter" idx="14"/>
          </p:nvPr>
        </p:nvSpPr>
        <p:spPr>
          <a:xfrm>
            <a:off x="4580626" y="756458"/>
            <a:ext cx="4183422" cy="1022690"/>
          </a:xfrm>
          <a:prstGeom prst="rect">
            <a:avLst/>
          </a:prstGeom>
        </p:spPr>
        <p:txBody>
          <a:bodyPr>
            <a:normAutofit/>
          </a:bodyPr>
          <a:lstStyle>
            <a:lvl1pPr marL="0" indent="0" algn="ctr">
              <a:buNone/>
              <a:defRPr sz="6000">
                <a:latin typeface="Public Sans Bold"/>
              </a:defRPr>
            </a:lvl1pPr>
          </a:lstStyle>
          <a:p>
            <a:pPr lvl="0"/>
            <a:endParaRPr lang="en-GB" dirty="0"/>
          </a:p>
        </p:txBody>
      </p:sp>
    </p:spTree>
    <p:extLst>
      <p:ext uri="{BB962C8B-B14F-4D97-AF65-F5344CB8AC3E}">
        <p14:creationId xmlns:p14="http://schemas.microsoft.com/office/powerpoint/2010/main" val="3682109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7B5C96-D765-42BC-B949-B8970DBC7B26}"/>
              </a:ext>
            </a:extLst>
          </p:cNvPr>
          <p:cNvSpPr/>
          <p:nvPr userDrawn="1"/>
        </p:nvSpPr>
        <p:spPr>
          <a:xfrm>
            <a:off x="0" y="0"/>
            <a:ext cx="12192000" cy="606829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95000"/>
                  <a:lumOff val="5000"/>
                </a:schemeClr>
              </a:solidFill>
            </a:endParaRPr>
          </a:p>
        </p:txBody>
      </p:sp>
      <p:pic>
        <p:nvPicPr>
          <p:cNvPr id="14" name="Picture 13">
            <a:extLst>
              <a:ext uri="{FF2B5EF4-FFF2-40B4-BE49-F238E27FC236}">
                <a16:creationId xmlns:a16="http://schemas.microsoft.com/office/drawing/2014/main" id="{767D890F-85F9-422A-A911-63A72205A581}"/>
              </a:ext>
            </a:extLst>
          </p:cNvPr>
          <p:cNvPicPr>
            <a:picLocks noChangeAspect="1"/>
          </p:cNvPicPr>
          <p:nvPr userDrawn="1"/>
        </p:nvPicPr>
        <p:blipFill>
          <a:blip r:embed="rId2"/>
          <a:stretch>
            <a:fillRect/>
          </a:stretch>
        </p:blipFill>
        <p:spPr>
          <a:xfrm rot="16200000">
            <a:off x="-107957" y="88043"/>
            <a:ext cx="2692538" cy="2476627"/>
          </a:xfrm>
          <a:prstGeom prst="rect">
            <a:avLst/>
          </a:prstGeom>
        </p:spPr>
      </p:pic>
      <p:sp>
        <p:nvSpPr>
          <p:cNvPr id="2" name="Title 1">
            <a:extLst>
              <a:ext uri="{FF2B5EF4-FFF2-40B4-BE49-F238E27FC236}">
                <a16:creationId xmlns:a16="http://schemas.microsoft.com/office/drawing/2014/main" id="{FDBA197D-AE25-40F6-9743-C1C93250B920}"/>
              </a:ext>
            </a:extLst>
          </p:cNvPr>
          <p:cNvSpPr>
            <a:spLocks noGrp="1"/>
          </p:cNvSpPr>
          <p:nvPr>
            <p:ph type="title" hasCustomPrompt="1"/>
          </p:nvPr>
        </p:nvSpPr>
        <p:spPr>
          <a:xfrm>
            <a:off x="0" y="794"/>
            <a:ext cx="12192000" cy="1325563"/>
          </a:xfrm>
          <a:prstGeom prst="rect">
            <a:avLst/>
          </a:prstGeom>
        </p:spPr>
        <p:txBody>
          <a:bodyPr/>
          <a:lstStyle>
            <a:lvl1pPr>
              <a:defRPr>
                <a:solidFill>
                  <a:srgbClr val="14203B"/>
                </a:solidFill>
                <a:latin typeface="Public Sans Bold"/>
              </a:defRPr>
            </a:lvl1pPr>
          </a:lstStyle>
          <a:p>
            <a:r>
              <a:rPr lang="en-US" dirty="0"/>
              <a:t>CLICK TO EDIT MASTER TITLE STYLE</a:t>
            </a:r>
            <a:endParaRPr lang="en-GB" dirty="0"/>
          </a:p>
        </p:txBody>
      </p:sp>
      <p:sp>
        <p:nvSpPr>
          <p:cNvPr id="13" name="Subtitle 2">
            <a:extLst>
              <a:ext uri="{FF2B5EF4-FFF2-40B4-BE49-F238E27FC236}">
                <a16:creationId xmlns:a16="http://schemas.microsoft.com/office/drawing/2014/main" id="{574682F8-9D74-49BE-98DA-24313ED00875}"/>
              </a:ext>
            </a:extLst>
          </p:cNvPr>
          <p:cNvSpPr>
            <a:spLocks noGrp="1"/>
          </p:cNvSpPr>
          <p:nvPr>
            <p:ph type="subTitle" idx="1"/>
          </p:nvPr>
        </p:nvSpPr>
        <p:spPr>
          <a:xfrm>
            <a:off x="2106507" y="1380385"/>
            <a:ext cx="9144000" cy="4546282"/>
          </a:xfrm>
          <a:prstGeom prst="rect">
            <a:avLst/>
          </a:prstGeom>
        </p:spPr>
        <p:txBody>
          <a:bodyPr/>
          <a:lstStyle>
            <a:lvl1pPr marL="0" indent="0" algn="l">
              <a:lnSpc>
                <a:spcPct val="150000"/>
              </a:lnSpc>
              <a:buNone/>
              <a:defRPr sz="2400">
                <a:solidFill>
                  <a:schemeClr val="tx1">
                    <a:lumMod val="95000"/>
                    <a:lumOff val="5000"/>
                  </a:schemeClr>
                </a:solidFill>
                <a:latin typeface="Public San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603737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0B654E-563E-94B2-0AFB-B6A842085BB3}"/>
              </a:ext>
            </a:extLst>
          </p:cNvPr>
          <p:cNvSpPr/>
          <p:nvPr userDrawn="1"/>
        </p:nvSpPr>
        <p:spPr>
          <a:xfrm>
            <a:off x="0" y="0"/>
            <a:ext cx="12192000" cy="606829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95000"/>
                  <a:lumOff val="5000"/>
                </a:schemeClr>
              </a:solidFill>
            </a:endParaRPr>
          </a:p>
        </p:txBody>
      </p:sp>
      <p:pic>
        <p:nvPicPr>
          <p:cNvPr id="24" name="Picture 23">
            <a:extLst>
              <a:ext uri="{FF2B5EF4-FFF2-40B4-BE49-F238E27FC236}">
                <a16:creationId xmlns:a16="http://schemas.microsoft.com/office/drawing/2014/main" id="{BEC98840-9C40-B656-9BDF-9EE360035909}"/>
              </a:ext>
            </a:extLst>
          </p:cNvPr>
          <p:cNvPicPr>
            <a:picLocks noChangeAspect="1"/>
          </p:cNvPicPr>
          <p:nvPr userDrawn="1"/>
        </p:nvPicPr>
        <p:blipFill>
          <a:blip r:embed="rId2"/>
          <a:stretch>
            <a:fillRect/>
          </a:stretch>
        </p:blipFill>
        <p:spPr>
          <a:xfrm rot="16200000">
            <a:off x="-107957" y="88043"/>
            <a:ext cx="2692538" cy="2476627"/>
          </a:xfrm>
          <a:prstGeom prst="rect">
            <a:avLst/>
          </a:prstGeom>
        </p:spPr>
      </p:pic>
      <p:sp>
        <p:nvSpPr>
          <p:cNvPr id="3" name="Title 3">
            <a:extLst>
              <a:ext uri="{FF2B5EF4-FFF2-40B4-BE49-F238E27FC236}">
                <a16:creationId xmlns:a16="http://schemas.microsoft.com/office/drawing/2014/main" id="{CFEAFC70-7DB8-2F8B-5496-59EF7F7BBC11}"/>
              </a:ext>
            </a:extLst>
          </p:cNvPr>
          <p:cNvSpPr txBox="1">
            <a:spLocks/>
          </p:cNvSpPr>
          <p:nvPr userDrawn="1"/>
        </p:nvSpPr>
        <p:spPr>
          <a:xfrm>
            <a:off x="0" y="0"/>
            <a:ext cx="12192000" cy="1325563"/>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Bahnschrift Light Condensed" panose="020B0502040204020203" pitchFamily="34" charset="0"/>
                <a:ea typeface="+mj-ea"/>
                <a:cs typeface="+mj-cs"/>
              </a:defRPr>
            </a:lvl1pPr>
          </a:lstStyle>
          <a:p>
            <a:r>
              <a:rPr lang="en-GB" dirty="0">
                <a:solidFill>
                  <a:srgbClr val="1F1F1F"/>
                </a:solidFill>
                <a:latin typeface="Public Sans"/>
              </a:rPr>
              <a:t>JUDGING PROCESS SECOND STAGE</a:t>
            </a:r>
          </a:p>
        </p:txBody>
      </p:sp>
      <p:sp>
        <p:nvSpPr>
          <p:cNvPr id="4" name="Subtitle 2">
            <a:extLst>
              <a:ext uri="{FF2B5EF4-FFF2-40B4-BE49-F238E27FC236}">
                <a16:creationId xmlns:a16="http://schemas.microsoft.com/office/drawing/2014/main" id="{3B1C0D6B-38AA-E8FB-C05F-446B3A2B2152}"/>
              </a:ext>
            </a:extLst>
          </p:cNvPr>
          <p:cNvSpPr>
            <a:spLocks noGrp="1"/>
          </p:cNvSpPr>
          <p:nvPr>
            <p:ph type="subTitle" idx="1"/>
          </p:nvPr>
        </p:nvSpPr>
        <p:spPr>
          <a:xfrm>
            <a:off x="1524000" y="1578652"/>
            <a:ext cx="9144000" cy="565898"/>
          </a:xfrm>
          <a:prstGeom prst="rect">
            <a:avLst/>
          </a:prstGeom>
        </p:spPr>
        <p:txBody>
          <a:bodyPr vert="horz" lIns="91440" tIns="45720" rIns="91440" bIns="45720" rtlCol="0" anchor="t">
            <a:normAutofit/>
          </a:bodyPr>
          <a:lstStyle>
            <a:lvl1pPr>
              <a:defRPr>
                <a:solidFill>
                  <a:srgbClr val="1F1F1F"/>
                </a:solidFill>
                <a:latin typeface="Public Sans"/>
              </a:defRPr>
            </a:lvl1pPr>
          </a:lstStyle>
          <a:p>
            <a:pPr algn="ctr"/>
            <a:r>
              <a:rPr lang="en-GB" sz="1400" dirty="0"/>
              <a:t>There will be a second round of judging. Our three Head Judges will decide the winner based on the top five teams from the first round. Some of the Head Judges may be roaming around the venue so make sure you impress </a:t>
            </a:r>
            <a:r>
              <a:rPr lang="en-GB" sz="1400" dirty="0">
                <a:sym typeface="Wingdings" panose="05000000000000000000" pitchFamily="2" charset="2"/>
              </a:rPr>
              <a:t></a:t>
            </a:r>
            <a:endParaRPr lang="en-GB" sz="1400" dirty="0"/>
          </a:p>
        </p:txBody>
      </p:sp>
      <p:sp>
        <p:nvSpPr>
          <p:cNvPr id="5" name="Title 3">
            <a:extLst>
              <a:ext uri="{FF2B5EF4-FFF2-40B4-BE49-F238E27FC236}">
                <a16:creationId xmlns:a16="http://schemas.microsoft.com/office/drawing/2014/main" id="{62469AFA-E382-15BF-706E-AB00134C7263}"/>
              </a:ext>
            </a:extLst>
          </p:cNvPr>
          <p:cNvSpPr txBox="1">
            <a:spLocks/>
          </p:cNvSpPr>
          <p:nvPr userDrawn="1"/>
        </p:nvSpPr>
        <p:spPr>
          <a:xfrm>
            <a:off x="0" y="886607"/>
            <a:ext cx="12192000" cy="56589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rgbClr val="14203B"/>
                </a:solidFill>
                <a:latin typeface="Bahnschrift Light Condensed" panose="020B0502040204020203" pitchFamily="34" charset="0"/>
                <a:ea typeface="+mj-ea"/>
                <a:cs typeface="+mj-cs"/>
              </a:defRPr>
            </a:lvl1pPr>
          </a:lstStyle>
          <a:p>
            <a:r>
              <a:rPr lang="en-GB" sz="3200" dirty="0">
                <a:solidFill>
                  <a:srgbClr val="1E8BC1"/>
                </a:solidFill>
                <a:latin typeface="Public Sans"/>
              </a:rPr>
              <a:t>HEAD JUDGES</a:t>
            </a:r>
          </a:p>
        </p:txBody>
      </p:sp>
      <p:sp>
        <p:nvSpPr>
          <p:cNvPr id="16" name="Picture Placeholder 15">
            <a:extLst>
              <a:ext uri="{FF2B5EF4-FFF2-40B4-BE49-F238E27FC236}">
                <a16:creationId xmlns:a16="http://schemas.microsoft.com/office/drawing/2014/main" id="{4AD79976-544F-D576-A936-09BD1B2670B0}"/>
              </a:ext>
            </a:extLst>
          </p:cNvPr>
          <p:cNvSpPr>
            <a:spLocks noGrp="1"/>
          </p:cNvSpPr>
          <p:nvPr>
            <p:ph type="pic" sz="quarter" idx="10"/>
          </p:nvPr>
        </p:nvSpPr>
        <p:spPr>
          <a:xfrm>
            <a:off x="1280554" y="2428833"/>
            <a:ext cx="2044717" cy="2052637"/>
          </a:xfrm>
          <a:prstGeom prst="rect">
            <a:avLst/>
          </a:prstGeom>
        </p:spPr>
        <p:txBody>
          <a:bodyPr/>
          <a:lstStyle>
            <a:lvl1pPr>
              <a:defRPr>
                <a:solidFill>
                  <a:srgbClr val="1F1F1F"/>
                </a:solidFill>
              </a:defRPr>
            </a:lvl1pPr>
          </a:lstStyle>
          <a:p>
            <a:endParaRPr lang="en-GB"/>
          </a:p>
        </p:txBody>
      </p:sp>
      <p:sp>
        <p:nvSpPr>
          <p:cNvPr id="17" name="Picture Placeholder 15">
            <a:extLst>
              <a:ext uri="{FF2B5EF4-FFF2-40B4-BE49-F238E27FC236}">
                <a16:creationId xmlns:a16="http://schemas.microsoft.com/office/drawing/2014/main" id="{452A5ADB-007C-6104-B735-6DD2A1C6BBEB}"/>
              </a:ext>
            </a:extLst>
          </p:cNvPr>
          <p:cNvSpPr>
            <a:spLocks noGrp="1"/>
          </p:cNvSpPr>
          <p:nvPr>
            <p:ph type="pic" sz="quarter" idx="11"/>
          </p:nvPr>
        </p:nvSpPr>
        <p:spPr>
          <a:xfrm>
            <a:off x="4759051" y="2428833"/>
            <a:ext cx="2044717" cy="2052637"/>
          </a:xfrm>
          <a:prstGeom prst="rect">
            <a:avLst/>
          </a:prstGeom>
        </p:spPr>
        <p:txBody>
          <a:bodyPr/>
          <a:lstStyle>
            <a:lvl1pPr>
              <a:defRPr>
                <a:solidFill>
                  <a:srgbClr val="1F1F1F"/>
                </a:solidFill>
              </a:defRPr>
            </a:lvl1pPr>
          </a:lstStyle>
          <a:p>
            <a:endParaRPr lang="en-GB"/>
          </a:p>
        </p:txBody>
      </p:sp>
      <p:sp>
        <p:nvSpPr>
          <p:cNvPr id="18" name="Picture Placeholder 15">
            <a:extLst>
              <a:ext uri="{FF2B5EF4-FFF2-40B4-BE49-F238E27FC236}">
                <a16:creationId xmlns:a16="http://schemas.microsoft.com/office/drawing/2014/main" id="{517B850A-F71A-60D7-D389-F7C6321B7D74}"/>
              </a:ext>
            </a:extLst>
          </p:cNvPr>
          <p:cNvSpPr>
            <a:spLocks noGrp="1"/>
          </p:cNvSpPr>
          <p:nvPr>
            <p:ph type="pic" sz="quarter" idx="12"/>
          </p:nvPr>
        </p:nvSpPr>
        <p:spPr>
          <a:xfrm>
            <a:off x="8237548" y="2428833"/>
            <a:ext cx="2044717" cy="2052637"/>
          </a:xfrm>
          <a:prstGeom prst="rect">
            <a:avLst/>
          </a:prstGeom>
        </p:spPr>
        <p:txBody>
          <a:bodyPr/>
          <a:lstStyle>
            <a:lvl1pPr>
              <a:defRPr>
                <a:solidFill>
                  <a:srgbClr val="1F1F1F"/>
                </a:solidFill>
              </a:defRPr>
            </a:lvl1pPr>
          </a:lstStyle>
          <a:p>
            <a:endParaRPr lang="en-GB"/>
          </a:p>
        </p:txBody>
      </p:sp>
      <p:sp>
        <p:nvSpPr>
          <p:cNvPr id="20" name="Text Placeholder 19">
            <a:extLst>
              <a:ext uri="{FF2B5EF4-FFF2-40B4-BE49-F238E27FC236}">
                <a16:creationId xmlns:a16="http://schemas.microsoft.com/office/drawing/2014/main" id="{6A3818CF-D8A4-2E43-3872-63EE4C659764}"/>
              </a:ext>
            </a:extLst>
          </p:cNvPr>
          <p:cNvSpPr>
            <a:spLocks noGrp="1"/>
          </p:cNvSpPr>
          <p:nvPr>
            <p:ph type="body" sz="quarter" idx="13" hasCustomPrompt="1"/>
          </p:nvPr>
        </p:nvSpPr>
        <p:spPr>
          <a:xfrm>
            <a:off x="897778" y="4713450"/>
            <a:ext cx="2801283" cy="923331"/>
          </a:xfrm>
          <a:prstGeom prst="rect">
            <a:avLst/>
          </a:prstGeom>
        </p:spPr>
        <p:txBody>
          <a:bodyPr/>
          <a:lstStyle>
            <a:lvl1pPr marL="0" indent="0" algn="ctr">
              <a:buNone/>
              <a:defRPr sz="2000">
                <a:solidFill>
                  <a:srgbClr val="1F1F1F"/>
                </a:solidFill>
                <a:latin typeface="Public Sans"/>
              </a:defRPr>
            </a:lvl1pPr>
            <a:lvl2pPr>
              <a:defRPr sz="900">
                <a:solidFill>
                  <a:srgbClr val="1F1F1F"/>
                </a:solidFill>
                <a:latin typeface="Public Sans"/>
              </a:defRPr>
            </a:lvl2pPr>
            <a:lvl3pPr>
              <a:defRPr sz="900">
                <a:solidFill>
                  <a:srgbClr val="1F1F1F"/>
                </a:solidFill>
                <a:latin typeface="Public Sans"/>
              </a:defRPr>
            </a:lvl3pPr>
            <a:lvl4pPr>
              <a:defRPr sz="900">
                <a:solidFill>
                  <a:srgbClr val="1F1F1F"/>
                </a:solidFill>
                <a:latin typeface="Public Sans"/>
              </a:defRPr>
            </a:lvl4pPr>
            <a:lvl5pPr>
              <a:defRPr sz="900">
                <a:solidFill>
                  <a:srgbClr val="1F1F1F"/>
                </a:solidFill>
                <a:latin typeface="Public Sans"/>
              </a:defRPr>
            </a:lvl5pPr>
          </a:lstStyle>
          <a:p>
            <a:pPr lvl="0"/>
            <a:r>
              <a:rPr lang="en-GB" dirty="0"/>
              <a:t>Name</a:t>
            </a:r>
            <a:br>
              <a:rPr lang="en-GB" dirty="0"/>
            </a:br>
            <a:r>
              <a:rPr lang="en-GB" dirty="0"/>
              <a:t>Role</a:t>
            </a:r>
            <a:br>
              <a:rPr lang="en-GB" dirty="0"/>
            </a:br>
            <a:r>
              <a:rPr lang="en-GB" dirty="0"/>
              <a:t>Company</a:t>
            </a:r>
          </a:p>
        </p:txBody>
      </p:sp>
      <p:sp>
        <p:nvSpPr>
          <p:cNvPr id="21" name="Text Placeholder 19">
            <a:extLst>
              <a:ext uri="{FF2B5EF4-FFF2-40B4-BE49-F238E27FC236}">
                <a16:creationId xmlns:a16="http://schemas.microsoft.com/office/drawing/2014/main" id="{3EBD4120-6315-8CE3-B85E-C3C4D9594448}"/>
              </a:ext>
            </a:extLst>
          </p:cNvPr>
          <p:cNvSpPr>
            <a:spLocks noGrp="1"/>
          </p:cNvSpPr>
          <p:nvPr>
            <p:ph type="body" sz="quarter" idx="14" hasCustomPrompt="1"/>
          </p:nvPr>
        </p:nvSpPr>
        <p:spPr>
          <a:xfrm>
            <a:off x="4383434" y="4713449"/>
            <a:ext cx="2801283" cy="923331"/>
          </a:xfrm>
          <a:prstGeom prst="rect">
            <a:avLst/>
          </a:prstGeom>
        </p:spPr>
        <p:txBody>
          <a:bodyPr/>
          <a:lstStyle>
            <a:lvl1pPr marL="0" indent="0" algn="ctr">
              <a:buNone/>
              <a:defRPr sz="2000">
                <a:solidFill>
                  <a:srgbClr val="1F1F1F"/>
                </a:solidFill>
                <a:latin typeface="Public Sans"/>
              </a:defRPr>
            </a:lvl1pPr>
            <a:lvl2pPr>
              <a:defRPr sz="900">
                <a:solidFill>
                  <a:srgbClr val="1F1F1F"/>
                </a:solidFill>
                <a:latin typeface="Public Sans"/>
              </a:defRPr>
            </a:lvl2pPr>
            <a:lvl3pPr>
              <a:defRPr sz="900">
                <a:solidFill>
                  <a:srgbClr val="1F1F1F"/>
                </a:solidFill>
                <a:latin typeface="Public Sans"/>
              </a:defRPr>
            </a:lvl3pPr>
            <a:lvl4pPr>
              <a:defRPr sz="900">
                <a:solidFill>
                  <a:srgbClr val="1F1F1F"/>
                </a:solidFill>
                <a:latin typeface="Public Sans"/>
              </a:defRPr>
            </a:lvl4pPr>
            <a:lvl5pPr>
              <a:defRPr sz="900">
                <a:solidFill>
                  <a:srgbClr val="1F1F1F"/>
                </a:solidFill>
                <a:latin typeface="Public Sans"/>
              </a:defRPr>
            </a:lvl5pPr>
          </a:lstStyle>
          <a:p>
            <a:pPr lvl="0"/>
            <a:r>
              <a:rPr lang="en-GB" dirty="0"/>
              <a:t>Name</a:t>
            </a:r>
            <a:br>
              <a:rPr lang="en-GB" dirty="0"/>
            </a:br>
            <a:r>
              <a:rPr lang="en-GB" dirty="0"/>
              <a:t>Role</a:t>
            </a:r>
            <a:br>
              <a:rPr lang="en-GB" dirty="0"/>
            </a:br>
            <a:r>
              <a:rPr lang="en-GB" dirty="0"/>
              <a:t>Company</a:t>
            </a:r>
          </a:p>
        </p:txBody>
      </p:sp>
      <p:sp>
        <p:nvSpPr>
          <p:cNvPr id="22" name="Text Placeholder 19">
            <a:extLst>
              <a:ext uri="{FF2B5EF4-FFF2-40B4-BE49-F238E27FC236}">
                <a16:creationId xmlns:a16="http://schemas.microsoft.com/office/drawing/2014/main" id="{891274AF-50E4-FD1B-72BD-4EBF6EF3CDE9}"/>
              </a:ext>
            </a:extLst>
          </p:cNvPr>
          <p:cNvSpPr>
            <a:spLocks noGrp="1"/>
          </p:cNvSpPr>
          <p:nvPr>
            <p:ph type="body" sz="quarter" idx="15" hasCustomPrompt="1"/>
          </p:nvPr>
        </p:nvSpPr>
        <p:spPr>
          <a:xfrm>
            <a:off x="7859264" y="4713448"/>
            <a:ext cx="2801283" cy="923331"/>
          </a:xfrm>
          <a:prstGeom prst="rect">
            <a:avLst/>
          </a:prstGeom>
        </p:spPr>
        <p:txBody>
          <a:bodyPr/>
          <a:lstStyle>
            <a:lvl1pPr marL="0" indent="0" algn="ctr">
              <a:buNone/>
              <a:defRPr sz="2000">
                <a:solidFill>
                  <a:srgbClr val="1F1F1F"/>
                </a:solidFill>
                <a:latin typeface="Public Sans"/>
              </a:defRPr>
            </a:lvl1pPr>
            <a:lvl2pPr>
              <a:defRPr sz="900">
                <a:solidFill>
                  <a:srgbClr val="1F1F1F"/>
                </a:solidFill>
                <a:latin typeface="Public Sans"/>
              </a:defRPr>
            </a:lvl2pPr>
            <a:lvl3pPr>
              <a:defRPr sz="900">
                <a:solidFill>
                  <a:srgbClr val="1F1F1F"/>
                </a:solidFill>
                <a:latin typeface="Public Sans"/>
              </a:defRPr>
            </a:lvl3pPr>
            <a:lvl4pPr>
              <a:defRPr sz="900">
                <a:solidFill>
                  <a:srgbClr val="1F1F1F"/>
                </a:solidFill>
                <a:latin typeface="Public Sans"/>
              </a:defRPr>
            </a:lvl4pPr>
            <a:lvl5pPr>
              <a:defRPr sz="900">
                <a:solidFill>
                  <a:srgbClr val="1F1F1F"/>
                </a:solidFill>
                <a:latin typeface="Public Sans"/>
              </a:defRPr>
            </a:lvl5pPr>
          </a:lstStyle>
          <a:p>
            <a:pPr lvl="0"/>
            <a:r>
              <a:rPr lang="en-GB" dirty="0"/>
              <a:t>Name</a:t>
            </a:r>
            <a:br>
              <a:rPr lang="en-GB" dirty="0"/>
            </a:br>
            <a:r>
              <a:rPr lang="en-GB" dirty="0"/>
              <a:t>Role</a:t>
            </a:r>
            <a:br>
              <a:rPr lang="en-GB" dirty="0"/>
            </a:br>
            <a:r>
              <a:rPr lang="en-GB" dirty="0"/>
              <a:t>Company</a:t>
            </a:r>
          </a:p>
        </p:txBody>
      </p:sp>
    </p:spTree>
    <p:extLst>
      <p:ext uri="{BB962C8B-B14F-4D97-AF65-F5344CB8AC3E}">
        <p14:creationId xmlns:p14="http://schemas.microsoft.com/office/powerpoint/2010/main" val="3113334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rtin's Award">
    <p:spTree>
      <p:nvGrpSpPr>
        <p:cNvPr id="1" name=""/>
        <p:cNvGrpSpPr/>
        <p:nvPr/>
      </p:nvGrpSpPr>
      <p:grpSpPr>
        <a:xfrm>
          <a:off x="0" y="0"/>
          <a:ext cx="0" cy="0"/>
          <a:chOff x="0" y="0"/>
          <a:chExt cx="0" cy="0"/>
        </a:xfrm>
      </p:grpSpPr>
      <p:pic>
        <p:nvPicPr>
          <p:cNvPr id="3" name="Picture 2" descr="A group of people sitting at tables&#10;&#10;Description automatically generated with medium confidence">
            <a:extLst>
              <a:ext uri="{FF2B5EF4-FFF2-40B4-BE49-F238E27FC236}">
                <a16:creationId xmlns:a16="http://schemas.microsoft.com/office/drawing/2014/main" id="{89CD7F60-E0C9-A5E7-69EE-A0DB9CA0BB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68061" y="1025683"/>
            <a:ext cx="9623939" cy="4992401"/>
          </a:xfrm>
          <a:prstGeom prst="rect">
            <a:avLst/>
          </a:prstGeom>
        </p:spPr>
      </p:pic>
      <p:sp>
        <p:nvSpPr>
          <p:cNvPr id="8" name="TextBox 7">
            <a:extLst>
              <a:ext uri="{FF2B5EF4-FFF2-40B4-BE49-F238E27FC236}">
                <a16:creationId xmlns:a16="http://schemas.microsoft.com/office/drawing/2014/main" id="{56B06C82-858E-4304-ADB0-7787EC53AC4D}"/>
              </a:ext>
            </a:extLst>
          </p:cNvPr>
          <p:cNvSpPr txBox="1"/>
          <p:nvPr userDrawn="1"/>
        </p:nvSpPr>
        <p:spPr>
          <a:xfrm>
            <a:off x="4238625" y="35580"/>
            <a:ext cx="6379375" cy="1015663"/>
          </a:xfrm>
          <a:prstGeom prst="rect">
            <a:avLst/>
          </a:prstGeom>
          <a:noFill/>
        </p:spPr>
        <p:txBody>
          <a:bodyPr wrap="none" rtlCol="0">
            <a:spAutoFit/>
          </a:bodyPr>
          <a:lstStyle/>
          <a:p>
            <a:r>
              <a:rPr lang="en-GB" sz="6000" dirty="0">
                <a:latin typeface="Public Sans"/>
              </a:rPr>
              <a:t>AWARD CEREMONY</a:t>
            </a:r>
          </a:p>
        </p:txBody>
      </p:sp>
      <p:sp>
        <p:nvSpPr>
          <p:cNvPr id="9" name="Rectangle 8">
            <a:extLst>
              <a:ext uri="{FF2B5EF4-FFF2-40B4-BE49-F238E27FC236}">
                <a16:creationId xmlns:a16="http://schemas.microsoft.com/office/drawing/2014/main" id="{CFF44465-B2E8-06B2-A285-00CABD674189}"/>
              </a:ext>
            </a:extLst>
          </p:cNvPr>
          <p:cNvSpPr/>
          <p:nvPr userDrawn="1"/>
        </p:nvSpPr>
        <p:spPr>
          <a:xfrm>
            <a:off x="0" y="1025677"/>
            <a:ext cx="2568061" cy="4992402"/>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4">
            <a:extLst>
              <a:ext uri="{FF2B5EF4-FFF2-40B4-BE49-F238E27FC236}">
                <a16:creationId xmlns:a16="http://schemas.microsoft.com/office/drawing/2014/main" id="{A164286A-7226-B81F-8712-A36C77D256E8}"/>
              </a:ext>
            </a:extLst>
          </p:cNvPr>
          <p:cNvSpPr/>
          <p:nvPr userDrawn="1"/>
        </p:nvSpPr>
        <p:spPr>
          <a:xfrm>
            <a:off x="2568061" y="1025682"/>
            <a:ext cx="9623940" cy="4992402"/>
          </a:xfrm>
          <a:custGeom>
            <a:avLst/>
            <a:gdLst/>
            <a:ahLst/>
            <a:cxnLst/>
            <a:rect l="l" t="t" r="r" b="b"/>
            <a:pathLst>
              <a:path w="4816592" h="2709333">
                <a:moveTo>
                  <a:pt x="0" y="0"/>
                </a:moveTo>
                <a:lnTo>
                  <a:pt x="4816592" y="0"/>
                </a:lnTo>
                <a:lnTo>
                  <a:pt x="4816592" y="2709333"/>
                </a:lnTo>
                <a:lnTo>
                  <a:pt x="0" y="2709333"/>
                </a:lnTo>
                <a:close/>
              </a:path>
            </a:pathLst>
          </a:custGeom>
          <a:solidFill>
            <a:srgbClr val="121212">
              <a:alpha val="63922"/>
            </a:srgbClr>
          </a:solidFill>
        </p:spPr>
        <p:txBody>
          <a:bodyPr/>
          <a:lstStyle/>
          <a:p>
            <a:endParaRPr lang="en-GB" dirty="0"/>
          </a:p>
        </p:txBody>
      </p:sp>
      <p:sp>
        <p:nvSpPr>
          <p:cNvPr id="6" name="TextBox 5">
            <a:extLst>
              <a:ext uri="{FF2B5EF4-FFF2-40B4-BE49-F238E27FC236}">
                <a16:creationId xmlns:a16="http://schemas.microsoft.com/office/drawing/2014/main" id="{F22EA3D5-905C-34DE-F172-64106AC79CBD}"/>
              </a:ext>
            </a:extLst>
          </p:cNvPr>
          <p:cNvSpPr txBox="1"/>
          <p:nvPr/>
        </p:nvSpPr>
        <p:spPr>
          <a:xfrm>
            <a:off x="2568061" y="839914"/>
            <a:ext cx="1624040" cy="1628331"/>
          </a:xfrm>
          <a:prstGeom prst="rect">
            <a:avLst/>
          </a:prstGeom>
        </p:spPr>
        <p:txBody>
          <a:bodyPr lIns="33867" tIns="33867" rIns="33867" bIns="33867" rtlCol="0" anchor="ctr"/>
          <a:lstStyle/>
          <a:p>
            <a:pPr algn="ctr">
              <a:lnSpc>
                <a:spcPts val="1867"/>
              </a:lnSpc>
            </a:pPr>
            <a:endParaRPr sz="800"/>
          </a:p>
        </p:txBody>
      </p:sp>
      <p:sp>
        <p:nvSpPr>
          <p:cNvPr id="7" name="AutoShape 14">
            <a:extLst>
              <a:ext uri="{FF2B5EF4-FFF2-40B4-BE49-F238E27FC236}">
                <a16:creationId xmlns:a16="http://schemas.microsoft.com/office/drawing/2014/main" id="{9E3B5CC7-E9EE-9D72-5173-7F7E2E7B2143}"/>
              </a:ext>
            </a:extLst>
          </p:cNvPr>
          <p:cNvSpPr/>
          <p:nvPr userDrawn="1"/>
        </p:nvSpPr>
        <p:spPr>
          <a:xfrm>
            <a:off x="0" y="6018085"/>
            <a:ext cx="12192000" cy="0"/>
          </a:xfrm>
          <a:prstGeom prst="line">
            <a:avLst/>
          </a:prstGeom>
          <a:ln w="28575" cap="flat">
            <a:solidFill>
              <a:srgbClr val="00ACC1"/>
            </a:solidFill>
            <a:prstDash val="solid"/>
            <a:headEnd type="none" w="sm" len="sm"/>
            <a:tailEnd type="none" w="sm" len="sm"/>
          </a:ln>
        </p:spPr>
        <p:txBody>
          <a:bodyPr/>
          <a:lstStyle/>
          <a:p>
            <a:endParaRPr lang="en-GB" dirty="0"/>
          </a:p>
        </p:txBody>
      </p:sp>
    </p:spTree>
    <p:extLst>
      <p:ext uri="{BB962C8B-B14F-4D97-AF65-F5344CB8AC3E}">
        <p14:creationId xmlns:p14="http://schemas.microsoft.com/office/powerpoint/2010/main" val="200205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724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308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B33B6D2-A744-E9D2-8F5E-7CDF7A171D95}"/>
              </a:ext>
            </a:extLst>
          </p:cNvPr>
          <p:cNvPicPr>
            <a:picLocks noChangeAspect="1"/>
          </p:cNvPicPr>
          <p:nvPr userDrawn="1"/>
        </p:nvPicPr>
        <p:blipFill>
          <a:blip r:embed="rId20"/>
          <a:srcRect l="19775" t="20186" r="23878" b="35228"/>
          <a:stretch>
            <a:fillRect/>
          </a:stretch>
        </p:blipFill>
        <p:spPr>
          <a:xfrm>
            <a:off x="11222182" y="179239"/>
            <a:ext cx="740921" cy="586263"/>
          </a:xfrm>
          <a:prstGeom prst="rect">
            <a:avLst/>
          </a:prstGeom>
        </p:spPr>
      </p:pic>
      <p:sp>
        <p:nvSpPr>
          <p:cNvPr id="9" name="AutoShape 3">
            <a:extLst>
              <a:ext uri="{FF2B5EF4-FFF2-40B4-BE49-F238E27FC236}">
                <a16:creationId xmlns:a16="http://schemas.microsoft.com/office/drawing/2014/main" id="{300D5AA9-BAFF-F011-316F-6AC90B018CB8}"/>
              </a:ext>
            </a:extLst>
          </p:cNvPr>
          <p:cNvSpPr/>
          <p:nvPr userDrawn="1"/>
        </p:nvSpPr>
        <p:spPr>
          <a:xfrm>
            <a:off x="470831" y="5972960"/>
            <a:ext cx="11250339" cy="0"/>
          </a:xfrm>
          <a:prstGeom prst="line">
            <a:avLst/>
          </a:prstGeom>
          <a:ln w="28575" cap="flat">
            <a:solidFill>
              <a:srgbClr val="E7EBEE"/>
            </a:solidFill>
            <a:prstDash val="solid"/>
            <a:headEnd type="none" w="sm" len="sm"/>
            <a:tailEnd type="none" w="sm" len="sm"/>
          </a:ln>
        </p:spPr>
        <p:txBody>
          <a:bodyPr/>
          <a:lstStyle/>
          <a:p>
            <a:endParaRPr lang="en-GB" dirty="0"/>
          </a:p>
        </p:txBody>
      </p:sp>
      <p:pic>
        <p:nvPicPr>
          <p:cNvPr id="2" name="Picture 3">
            <a:extLst>
              <a:ext uri="{FF2B5EF4-FFF2-40B4-BE49-F238E27FC236}">
                <a16:creationId xmlns:a16="http://schemas.microsoft.com/office/drawing/2014/main" id="{B4B1F2BB-FF7A-63C6-B3D0-4372A00E8719}"/>
              </a:ext>
            </a:extLst>
          </p:cNvPr>
          <p:cNvPicPr>
            <a:picLocks noChangeAspect="1"/>
          </p:cNvPicPr>
          <p:nvPr userDrawn="1"/>
        </p:nvPicPr>
        <p:blipFill>
          <a:blip r:embed="rId21"/>
          <a:srcRect/>
          <a:stretch>
            <a:fillRect/>
          </a:stretch>
        </p:blipFill>
        <p:spPr>
          <a:xfrm>
            <a:off x="1608585" y="6075009"/>
            <a:ext cx="607324" cy="617048"/>
          </a:xfrm>
          <a:prstGeom prst="rect">
            <a:avLst/>
          </a:prstGeom>
        </p:spPr>
      </p:pic>
      <p:pic>
        <p:nvPicPr>
          <p:cNvPr id="3" name="Picture 12">
            <a:extLst>
              <a:ext uri="{FF2B5EF4-FFF2-40B4-BE49-F238E27FC236}">
                <a16:creationId xmlns:a16="http://schemas.microsoft.com/office/drawing/2014/main" id="{EAE0179C-6ED4-6404-6060-D68EDD5A2BB9}"/>
              </a:ext>
            </a:extLst>
          </p:cNvPr>
          <p:cNvPicPr>
            <a:picLocks noChangeAspect="1"/>
          </p:cNvPicPr>
          <p:nvPr userDrawn="1"/>
        </p:nvPicPr>
        <p:blipFill>
          <a:blip r:embed="rId22"/>
          <a:srcRect/>
          <a:stretch>
            <a:fillRect/>
          </a:stretch>
        </p:blipFill>
        <p:spPr>
          <a:xfrm>
            <a:off x="470831" y="6084383"/>
            <a:ext cx="929379" cy="581494"/>
          </a:xfrm>
          <a:prstGeom prst="rect">
            <a:avLst/>
          </a:prstGeom>
        </p:spPr>
      </p:pic>
      <p:pic>
        <p:nvPicPr>
          <p:cNvPr id="5" name="Picture 13">
            <a:extLst>
              <a:ext uri="{FF2B5EF4-FFF2-40B4-BE49-F238E27FC236}">
                <a16:creationId xmlns:a16="http://schemas.microsoft.com/office/drawing/2014/main" id="{2B4AD02A-E7D6-53D7-CC5B-E15A710C35B4}"/>
              </a:ext>
            </a:extLst>
          </p:cNvPr>
          <p:cNvPicPr>
            <a:picLocks noChangeAspect="1"/>
          </p:cNvPicPr>
          <p:nvPr userDrawn="1"/>
        </p:nvPicPr>
        <p:blipFill>
          <a:blip r:embed="rId23"/>
          <a:srcRect/>
          <a:stretch>
            <a:fillRect/>
          </a:stretch>
        </p:blipFill>
        <p:spPr>
          <a:xfrm>
            <a:off x="4940455" y="6258922"/>
            <a:ext cx="896826" cy="315550"/>
          </a:xfrm>
          <a:prstGeom prst="rect">
            <a:avLst/>
          </a:prstGeom>
        </p:spPr>
      </p:pic>
      <p:pic>
        <p:nvPicPr>
          <p:cNvPr id="6" name="Picture 5" descr="Logo, company name&#10;&#10;Description automatically generated">
            <a:extLst>
              <a:ext uri="{FF2B5EF4-FFF2-40B4-BE49-F238E27FC236}">
                <a16:creationId xmlns:a16="http://schemas.microsoft.com/office/drawing/2014/main" id="{9B10EB51-AE35-C35E-3D8D-EC3E916DFE85}"/>
              </a:ext>
            </a:extLst>
          </p:cNvPr>
          <p:cNvPicPr>
            <a:picLocks noChangeAspect="1"/>
          </p:cNvPicPr>
          <p:nvPr userDrawn="1"/>
        </p:nvPicPr>
        <p:blipFill rotWithShape="1">
          <a:blip r:embed="rId24">
            <a:extLst>
              <a:ext uri="{28A0092B-C50C-407E-A947-70E740481C1C}">
                <a14:useLocalDpi xmlns:a14="http://schemas.microsoft.com/office/drawing/2010/main" val="0"/>
              </a:ext>
            </a:extLst>
          </a:blip>
          <a:srcRect/>
          <a:stretch/>
        </p:blipFill>
        <p:spPr>
          <a:xfrm>
            <a:off x="2367934" y="6075009"/>
            <a:ext cx="904644" cy="556787"/>
          </a:xfrm>
          <a:prstGeom prst="rect">
            <a:avLst/>
          </a:prstGeom>
        </p:spPr>
      </p:pic>
      <p:pic>
        <p:nvPicPr>
          <p:cNvPr id="7" name="Picture 6" descr="Logo, company name&#10;&#10;Description automatically generated">
            <a:extLst>
              <a:ext uri="{FF2B5EF4-FFF2-40B4-BE49-F238E27FC236}">
                <a16:creationId xmlns:a16="http://schemas.microsoft.com/office/drawing/2014/main" id="{52DC8442-9159-BC12-E8B1-CC8EDE72E775}"/>
              </a:ext>
            </a:extLst>
          </p:cNvPr>
          <p:cNvPicPr>
            <a:picLocks noChangeAspect="1"/>
          </p:cNvPicPr>
          <p:nvPr userDrawn="1"/>
        </p:nvPicPr>
        <p:blipFill rotWithShape="1">
          <a:blip r:embed="rId25">
            <a:extLst>
              <a:ext uri="{28A0092B-C50C-407E-A947-70E740481C1C}">
                <a14:useLocalDpi xmlns:a14="http://schemas.microsoft.com/office/drawing/2010/main" val="0"/>
              </a:ext>
            </a:extLst>
          </a:blip>
          <a:srcRect l="10076" t="33465" b="31787"/>
          <a:stretch/>
        </p:blipFill>
        <p:spPr>
          <a:xfrm>
            <a:off x="3424603" y="6064470"/>
            <a:ext cx="1515852" cy="585766"/>
          </a:xfrm>
          <a:prstGeom prst="rect">
            <a:avLst/>
          </a:prstGeom>
        </p:spPr>
      </p:pic>
    </p:spTree>
    <p:extLst>
      <p:ext uri="{BB962C8B-B14F-4D97-AF65-F5344CB8AC3E}">
        <p14:creationId xmlns:p14="http://schemas.microsoft.com/office/powerpoint/2010/main" val="345160539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ftr="0" dt="0"/>
  <p:txStyles>
    <p:titleStyle>
      <a:lvl1pPr algn="ctr" defTabSz="914400" rtl="0" eaLnBrk="1" latinLnBrk="0" hangingPunct="1">
        <a:lnSpc>
          <a:spcPct val="90000"/>
        </a:lnSpc>
        <a:spcBef>
          <a:spcPct val="0"/>
        </a:spcBef>
        <a:buNone/>
        <a:defRPr sz="4400" kern="1200">
          <a:solidFill>
            <a:schemeClr val="bg1"/>
          </a:solidFill>
          <a:latin typeface="Bahnschrift Light Condensed"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Nova Light" panose="020B03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Nova Light" panose="020B03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Nova Light" panose="020B03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Nova Light" panose="020B03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7.xml"/><Relationship Id="rId5" Type="http://schemas.openxmlformats.org/officeDocument/2006/relationships/image" Target="../media/image21.jpeg"/><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png"/><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B1E293C-7974-4EF6-A40D-EC4E9E12319A}"/>
              </a:ext>
            </a:extLst>
          </p:cNvPr>
          <p:cNvSpPr txBox="1">
            <a:spLocks/>
          </p:cNvSpPr>
          <p:nvPr/>
        </p:nvSpPr>
        <p:spPr>
          <a:xfrm>
            <a:off x="2686119" y="657225"/>
            <a:ext cx="6738297" cy="2747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ahnschrift Light Condensed" panose="020B0502040204020203" pitchFamily="34" charset="0"/>
                <a:ea typeface="+mj-ea"/>
                <a:cs typeface="+mj-cs"/>
              </a:defRPr>
            </a:lvl1pPr>
          </a:lstStyle>
          <a:p>
            <a:pPr algn="ctr"/>
            <a:r>
              <a:rPr lang="en-GB" sz="6000" dirty="0">
                <a:solidFill>
                  <a:schemeClr val="tx1"/>
                </a:solidFill>
                <a:latin typeface="Bahnschrift Light Condensed"/>
              </a:rPr>
              <a:t>CHALLENGE 7</a:t>
            </a:r>
            <a:endParaRPr lang="en-US" dirty="0">
              <a:solidFill>
                <a:schemeClr val="tx1"/>
              </a:solidFill>
            </a:endParaRPr>
          </a:p>
        </p:txBody>
      </p:sp>
      <p:pic>
        <p:nvPicPr>
          <p:cNvPr id="2" name="Picture 1" descr="Text&#10;&#10;Description automatically generated">
            <a:extLst>
              <a:ext uri="{FF2B5EF4-FFF2-40B4-BE49-F238E27FC236}">
                <a16:creationId xmlns:a16="http://schemas.microsoft.com/office/drawing/2014/main" id="{4082CA5D-81E9-03C5-6B17-25F9F0092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428" y="2614474"/>
            <a:ext cx="4583878" cy="2259367"/>
          </a:xfrm>
          <a:prstGeom prst="rect">
            <a:avLst/>
          </a:prstGeom>
        </p:spPr>
      </p:pic>
    </p:spTree>
    <p:extLst>
      <p:ext uri="{BB962C8B-B14F-4D97-AF65-F5344CB8AC3E}">
        <p14:creationId xmlns:p14="http://schemas.microsoft.com/office/powerpoint/2010/main" val="1151639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2029C9A-3E9A-1E1F-7395-7CBCBCFE30F5}"/>
              </a:ext>
            </a:extLst>
          </p:cNvPr>
          <p:cNvSpPr/>
          <p:nvPr/>
        </p:nvSpPr>
        <p:spPr>
          <a:xfrm>
            <a:off x="189390" y="130010"/>
            <a:ext cx="11813220" cy="5636458"/>
          </a:xfrm>
          <a:prstGeom prst="roundRect">
            <a:avLst>
              <a:gd name="adj" fmla="val 1541"/>
            </a:avLst>
          </a:prstGeom>
          <a:solidFill>
            <a:srgbClr val="080E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descr="Text&#10;&#10;Description automatically generated">
            <a:extLst>
              <a:ext uri="{FF2B5EF4-FFF2-40B4-BE49-F238E27FC236}">
                <a16:creationId xmlns:a16="http://schemas.microsoft.com/office/drawing/2014/main" id="{17FD0DCA-9694-8636-6231-63488884A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41" y="262649"/>
            <a:ext cx="1181619" cy="582413"/>
          </a:xfrm>
          <a:prstGeom prst="rect">
            <a:avLst/>
          </a:prstGeom>
        </p:spPr>
      </p:pic>
      <p:sp>
        <p:nvSpPr>
          <p:cNvPr id="27" name="TextBox 26">
            <a:extLst>
              <a:ext uri="{FF2B5EF4-FFF2-40B4-BE49-F238E27FC236}">
                <a16:creationId xmlns:a16="http://schemas.microsoft.com/office/drawing/2014/main" id="{D59E48FF-C81E-D83B-6AD3-652C6DB4F55E}"/>
              </a:ext>
            </a:extLst>
          </p:cNvPr>
          <p:cNvSpPr txBox="1"/>
          <p:nvPr/>
        </p:nvSpPr>
        <p:spPr>
          <a:xfrm>
            <a:off x="1523013" y="267116"/>
            <a:ext cx="7031611" cy="584775"/>
          </a:xfrm>
          <a:prstGeom prst="rect">
            <a:avLst/>
          </a:prstGeom>
          <a:noFill/>
        </p:spPr>
        <p:txBody>
          <a:bodyPr wrap="square" rtlCol="0">
            <a:spAutoFit/>
          </a:bodyPr>
          <a:lstStyle/>
          <a:p>
            <a:r>
              <a:rPr lang="en-GB" sz="3200" b="1" dirty="0">
                <a:solidFill>
                  <a:schemeClr val="bg1"/>
                </a:solidFill>
              </a:rPr>
              <a:t>MACHINE LEARNING</a:t>
            </a:r>
            <a:endParaRPr lang="en-GB" sz="3600" b="1" dirty="0">
              <a:solidFill>
                <a:schemeClr val="bg1"/>
              </a:solidFill>
            </a:endParaRPr>
          </a:p>
        </p:txBody>
      </p:sp>
      <p:grpSp>
        <p:nvGrpSpPr>
          <p:cNvPr id="13" name="Group 12">
            <a:extLst>
              <a:ext uri="{FF2B5EF4-FFF2-40B4-BE49-F238E27FC236}">
                <a16:creationId xmlns:a16="http://schemas.microsoft.com/office/drawing/2014/main" id="{1C6B295A-FA8F-C8C3-B680-4AA979DE15DB}"/>
              </a:ext>
            </a:extLst>
          </p:cNvPr>
          <p:cNvGrpSpPr/>
          <p:nvPr/>
        </p:nvGrpSpPr>
        <p:grpSpPr>
          <a:xfrm>
            <a:off x="8072672" y="403058"/>
            <a:ext cx="3675191" cy="2583982"/>
            <a:chOff x="5151017" y="468372"/>
            <a:chExt cx="4114903" cy="2893138"/>
          </a:xfrm>
        </p:grpSpPr>
        <p:sp>
          <p:nvSpPr>
            <p:cNvPr id="12" name="Rectangle: Rounded Corners 11">
              <a:extLst>
                <a:ext uri="{FF2B5EF4-FFF2-40B4-BE49-F238E27FC236}">
                  <a16:creationId xmlns:a16="http://schemas.microsoft.com/office/drawing/2014/main" id="{F0C8DAEA-FED9-EFE1-7806-914EEFC267A6}"/>
                </a:ext>
              </a:extLst>
            </p:cNvPr>
            <p:cNvSpPr/>
            <p:nvPr/>
          </p:nvSpPr>
          <p:spPr>
            <a:xfrm>
              <a:off x="5151017" y="468372"/>
              <a:ext cx="4114903" cy="2893138"/>
            </a:xfrm>
            <a:prstGeom prst="roundRect">
              <a:avLst>
                <a:gd name="adj" fmla="val 3322"/>
              </a:avLst>
            </a:prstGeom>
            <a:solidFill>
              <a:srgbClr val="DADADA">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E2E2E2"/>
                </a:solidFill>
              </a:endParaRPr>
            </a:p>
          </p:txBody>
        </p:sp>
        <p:pic>
          <p:nvPicPr>
            <p:cNvPr id="8" name="Picture 7" descr="Chart, scatter chart&#10;&#10;Description automatically generated">
              <a:extLst>
                <a:ext uri="{FF2B5EF4-FFF2-40B4-BE49-F238E27FC236}">
                  <a16:creationId xmlns:a16="http://schemas.microsoft.com/office/drawing/2014/main" id="{D07E7681-1C34-85E9-70E2-C6383E43A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870" y="517490"/>
              <a:ext cx="3852331" cy="2791689"/>
            </a:xfrm>
            <a:prstGeom prst="rect">
              <a:avLst/>
            </a:prstGeom>
          </p:spPr>
        </p:pic>
      </p:grpSp>
      <p:grpSp>
        <p:nvGrpSpPr>
          <p:cNvPr id="16" name="Group 15">
            <a:extLst>
              <a:ext uri="{FF2B5EF4-FFF2-40B4-BE49-F238E27FC236}">
                <a16:creationId xmlns:a16="http://schemas.microsoft.com/office/drawing/2014/main" id="{55C84EDA-27F4-540A-8FE6-78875EC3FA88}"/>
              </a:ext>
            </a:extLst>
          </p:cNvPr>
          <p:cNvGrpSpPr/>
          <p:nvPr/>
        </p:nvGrpSpPr>
        <p:grpSpPr>
          <a:xfrm>
            <a:off x="9248950" y="3122982"/>
            <a:ext cx="2498913" cy="1756955"/>
            <a:chOff x="5151017" y="468372"/>
            <a:chExt cx="4114903" cy="2893138"/>
          </a:xfrm>
        </p:grpSpPr>
        <p:sp>
          <p:nvSpPr>
            <p:cNvPr id="17" name="Rectangle: Rounded Corners 16">
              <a:extLst>
                <a:ext uri="{FF2B5EF4-FFF2-40B4-BE49-F238E27FC236}">
                  <a16:creationId xmlns:a16="http://schemas.microsoft.com/office/drawing/2014/main" id="{A14EA46F-F582-5ED2-094B-288CDDD5FE91}"/>
                </a:ext>
              </a:extLst>
            </p:cNvPr>
            <p:cNvSpPr/>
            <p:nvPr/>
          </p:nvSpPr>
          <p:spPr>
            <a:xfrm>
              <a:off x="5151017" y="468372"/>
              <a:ext cx="4114903" cy="2893138"/>
            </a:xfrm>
            <a:prstGeom prst="roundRect">
              <a:avLst>
                <a:gd name="adj" fmla="val 3322"/>
              </a:avLst>
            </a:prstGeom>
            <a:solidFill>
              <a:srgbClr val="DADADA">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E2E2E2"/>
                </a:solidFill>
              </a:endParaRPr>
            </a:p>
          </p:txBody>
        </p:sp>
        <p:pic>
          <p:nvPicPr>
            <p:cNvPr id="18" name="Picture 17">
              <a:extLst>
                <a:ext uri="{FF2B5EF4-FFF2-40B4-BE49-F238E27FC236}">
                  <a16:creationId xmlns:a16="http://schemas.microsoft.com/office/drawing/2014/main" id="{8BFA5CF1-14AD-4BFC-6FCC-31182BAFB5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85950" y="694141"/>
              <a:ext cx="3540939" cy="2357418"/>
            </a:xfrm>
            <a:prstGeom prst="rect">
              <a:avLst/>
            </a:prstGeom>
          </p:spPr>
        </p:pic>
      </p:grpSp>
      <p:grpSp>
        <p:nvGrpSpPr>
          <p:cNvPr id="21" name="Group 20">
            <a:extLst>
              <a:ext uri="{FF2B5EF4-FFF2-40B4-BE49-F238E27FC236}">
                <a16:creationId xmlns:a16="http://schemas.microsoft.com/office/drawing/2014/main" id="{4CE65A07-1DFC-0266-3C79-73E93111E4D1}"/>
              </a:ext>
            </a:extLst>
          </p:cNvPr>
          <p:cNvGrpSpPr/>
          <p:nvPr/>
        </p:nvGrpSpPr>
        <p:grpSpPr>
          <a:xfrm>
            <a:off x="6495290" y="3122982"/>
            <a:ext cx="2498913" cy="1756955"/>
            <a:chOff x="5151017" y="468372"/>
            <a:chExt cx="4114903" cy="2893138"/>
          </a:xfrm>
        </p:grpSpPr>
        <p:sp>
          <p:nvSpPr>
            <p:cNvPr id="22" name="Rectangle: Rounded Corners 21">
              <a:extLst>
                <a:ext uri="{FF2B5EF4-FFF2-40B4-BE49-F238E27FC236}">
                  <a16:creationId xmlns:a16="http://schemas.microsoft.com/office/drawing/2014/main" id="{A9A1AD4A-ADF5-0DB2-4A47-7FC83AB70746}"/>
                </a:ext>
              </a:extLst>
            </p:cNvPr>
            <p:cNvSpPr/>
            <p:nvPr/>
          </p:nvSpPr>
          <p:spPr>
            <a:xfrm>
              <a:off x="5151017" y="468372"/>
              <a:ext cx="4114903" cy="2893138"/>
            </a:xfrm>
            <a:prstGeom prst="roundRect">
              <a:avLst>
                <a:gd name="adj" fmla="val 3322"/>
              </a:avLst>
            </a:prstGeom>
            <a:solidFill>
              <a:srgbClr val="DADADA">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E2E2E2"/>
                </a:solidFill>
              </a:endParaRPr>
            </a:p>
          </p:txBody>
        </p:sp>
        <p:pic>
          <p:nvPicPr>
            <p:cNvPr id="23" name="Picture 22">
              <a:extLst>
                <a:ext uri="{FF2B5EF4-FFF2-40B4-BE49-F238E27FC236}">
                  <a16:creationId xmlns:a16="http://schemas.microsoft.com/office/drawing/2014/main" id="{68D70AA5-F824-4706-A362-D10E9AB49E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85950" y="768686"/>
              <a:ext cx="3540939" cy="2208326"/>
            </a:xfrm>
            <a:prstGeom prst="rect">
              <a:avLst/>
            </a:prstGeom>
          </p:spPr>
        </p:pic>
      </p:grpSp>
      <p:sp>
        <p:nvSpPr>
          <p:cNvPr id="28" name="TextBox 27">
            <a:extLst>
              <a:ext uri="{FF2B5EF4-FFF2-40B4-BE49-F238E27FC236}">
                <a16:creationId xmlns:a16="http://schemas.microsoft.com/office/drawing/2014/main" id="{F809D06E-7942-1B16-6357-E10AE776D7B4}"/>
              </a:ext>
            </a:extLst>
          </p:cNvPr>
          <p:cNvSpPr txBox="1"/>
          <p:nvPr/>
        </p:nvSpPr>
        <p:spPr>
          <a:xfrm>
            <a:off x="1035167" y="1727355"/>
            <a:ext cx="6671920" cy="3139321"/>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GB" dirty="0">
                <a:solidFill>
                  <a:schemeClr val="bg1"/>
                </a:solidFill>
              </a:rPr>
              <a:t>Adapt to different seasons</a:t>
            </a:r>
          </a:p>
          <a:p>
            <a:pPr marL="342900" indent="-342900">
              <a:spcBef>
                <a:spcPts val="2400"/>
              </a:spcBef>
              <a:buFont typeface="Arial" panose="020B0604020202020204" pitchFamily="34" charset="0"/>
              <a:buChar char="•"/>
            </a:pPr>
            <a:r>
              <a:rPr lang="en-GB" dirty="0">
                <a:solidFill>
                  <a:schemeClr val="bg1"/>
                </a:solidFill>
              </a:rPr>
              <a:t>Increase accuracies over time</a:t>
            </a:r>
          </a:p>
          <a:p>
            <a:pPr marL="342900" indent="-342900">
              <a:spcBef>
                <a:spcPts val="2400"/>
              </a:spcBef>
              <a:buFont typeface="Arial" panose="020B0604020202020204" pitchFamily="34" charset="0"/>
              <a:buChar char="•"/>
            </a:pPr>
            <a:r>
              <a:rPr lang="en-GB" dirty="0">
                <a:solidFill>
                  <a:schemeClr val="bg1"/>
                </a:solidFill>
              </a:rPr>
              <a:t>Room to grow</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sz="1400" dirty="0">
              <a:solidFill>
                <a:schemeClr val="bg1"/>
              </a:solidFill>
            </a:endParaRPr>
          </a:p>
          <a:p>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p:txBody>
      </p:sp>
    </p:spTree>
    <p:extLst>
      <p:ext uri="{BB962C8B-B14F-4D97-AF65-F5344CB8AC3E}">
        <p14:creationId xmlns:p14="http://schemas.microsoft.com/office/powerpoint/2010/main" val="1176816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2029C9A-3E9A-1E1F-7395-7CBCBCFE30F5}"/>
              </a:ext>
            </a:extLst>
          </p:cNvPr>
          <p:cNvSpPr/>
          <p:nvPr/>
        </p:nvSpPr>
        <p:spPr>
          <a:xfrm>
            <a:off x="189390" y="143457"/>
            <a:ext cx="11813220" cy="5636458"/>
          </a:xfrm>
          <a:prstGeom prst="roundRect">
            <a:avLst>
              <a:gd name="adj" fmla="val 1541"/>
            </a:avLst>
          </a:prstGeom>
          <a:solidFill>
            <a:srgbClr val="080E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descr="Text&#10;&#10;Description automatically generated">
            <a:extLst>
              <a:ext uri="{FF2B5EF4-FFF2-40B4-BE49-F238E27FC236}">
                <a16:creationId xmlns:a16="http://schemas.microsoft.com/office/drawing/2014/main" id="{17FD0DCA-9694-8636-6231-63488884A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41" y="262649"/>
            <a:ext cx="1181619" cy="582413"/>
          </a:xfrm>
          <a:prstGeom prst="rect">
            <a:avLst/>
          </a:prstGeom>
        </p:spPr>
      </p:pic>
      <p:sp>
        <p:nvSpPr>
          <p:cNvPr id="27" name="TextBox 26">
            <a:extLst>
              <a:ext uri="{FF2B5EF4-FFF2-40B4-BE49-F238E27FC236}">
                <a16:creationId xmlns:a16="http://schemas.microsoft.com/office/drawing/2014/main" id="{D59E48FF-C81E-D83B-6AD3-652C6DB4F55E}"/>
              </a:ext>
            </a:extLst>
          </p:cNvPr>
          <p:cNvSpPr txBox="1"/>
          <p:nvPr/>
        </p:nvSpPr>
        <p:spPr>
          <a:xfrm>
            <a:off x="1523013" y="267116"/>
            <a:ext cx="7031611" cy="584775"/>
          </a:xfrm>
          <a:prstGeom prst="rect">
            <a:avLst/>
          </a:prstGeom>
          <a:noFill/>
        </p:spPr>
        <p:txBody>
          <a:bodyPr wrap="square" rtlCol="0">
            <a:spAutoFit/>
          </a:bodyPr>
          <a:lstStyle/>
          <a:p>
            <a:r>
              <a:rPr lang="en-GB" sz="3200" b="1" dirty="0">
                <a:solidFill>
                  <a:schemeClr val="bg1"/>
                </a:solidFill>
              </a:rPr>
              <a:t>QUESTIONS</a:t>
            </a:r>
            <a:endParaRPr lang="en-GB" sz="3600" b="1" dirty="0">
              <a:solidFill>
                <a:schemeClr val="bg1"/>
              </a:solidFill>
            </a:endParaRPr>
          </a:p>
        </p:txBody>
      </p:sp>
      <p:sp>
        <p:nvSpPr>
          <p:cNvPr id="6" name="TextBox 5">
            <a:extLst>
              <a:ext uri="{FF2B5EF4-FFF2-40B4-BE49-F238E27FC236}">
                <a16:creationId xmlns:a16="http://schemas.microsoft.com/office/drawing/2014/main" id="{608428E2-711F-DFC1-A3F9-FECD714AD024}"/>
              </a:ext>
            </a:extLst>
          </p:cNvPr>
          <p:cNvSpPr txBox="1"/>
          <p:nvPr/>
        </p:nvSpPr>
        <p:spPr>
          <a:xfrm>
            <a:off x="1290917" y="1601019"/>
            <a:ext cx="9610166" cy="3416320"/>
          </a:xfrm>
          <a:prstGeom prst="rect">
            <a:avLst/>
          </a:prstGeom>
          <a:noFill/>
        </p:spPr>
        <p:txBody>
          <a:bodyPr wrap="square" rtlCol="0">
            <a:spAutoFit/>
          </a:bodyPr>
          <a:lstStyle/>
          <a:p>
            <a:pPr marL="342900" indent="-342900">
              <a:spcAft>
                <a:spcPts val="2400"/>
              </a:spcAft>
              <a:buAutoNum type="arabicPeriod"/>
            </a:pPr>
            <a:r>
              <a:rPr lang="en-GB" sz="2400" i="1" dirty="0">
                <a:solidFill>
                  <a:schemeClr val="bg1"/>
                </a:solidFill>
              </a:rPr>
              <a:t>How have you managed combining data from different sources?</a:t>
            </a:r>
          </a:p>
          <a:p>
            <a:pPr marL="342900" indent="-342900">
              <a:spcAft>
                <a:spcPts val="2400"/>
              </a:spcAft>
              <a:buFontTx/>
              <a:buAutoNum type="arabicPeriod"/>
            </a:pPr>
            <a:r>
              <a:rPr lang="en-GB" sz="2400" i="1" dirty="0">
                <a:solidFill>
                  <a:schemeClr val="bg1"/>
                </a:solidFill>
              </a:rPr>
              <a:t>How would the system deal with a big difference in weather data from the met office and the onsite sensors? </a:t>
            </a:r>
          </a:p>
          <a:p>
            <a:pPr marL="342900" indent="-342900">
              <a:spcAft>
                <a:spcPts val="2400"/>
              </a:spcAft>
              <a:buFontTx/>
              <a:buAutoNum type="arabicPeriod"/>
            </a:pPr>
            <a:r>
              <a:rPr lang="en-GB" sz="2400" i="1" dirty="0">
                <a:solidFill>
                  <a:schemeClr val="bg1"/>
                </a:solidFill>
              </a:rPr>
              <a:t>Would it be easy for a new site to be added to the dashboard in the future? What would the process for this be?</a:t>
            </a:r>
          </a:p>
          <a:p>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b="1" i="1" dirty="0">
              <a:solidFill>
                <a:schemeClr val="bg1"/>
              </a:solidFill>
            </a:endParaRPr>
          </a:p>
        </p:txBody>
      </p:sp>
    </p:spTree>
    <p:extLst>
      <p:ext uri="{BB962C8B-B14F-4D97-AF65-F5344CB8AC3E}">
        <p14:creationId xmlns:p14="http://schemas.microsoft.com/office/powerpoint/2010/main" val="1664286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2029C9A-3E9A-1E1F-7395-7CBCBCFE30F5}"/>
              </a:ext>
            </a:extLst>
          </p:cNvPr>
          <p:cNvSpPr/>
          <p:nvPr/>
        </p:nvSpPr>
        <p:spPr>
          <a:xfrm>
            <a:off x="189390" y="143457"/>
            <a:ext cx="11813220" cy="5636458"/>
          </a:xfrm>
          <a:prstGeom prst="roundRect">
            <a:avLst>
              <a:gd name="adj" fmla="val 1541"/>
            </a:avLst>
          </a:prstGeom>
          <a:solidFill>
            <a:srgbClr val="080E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descr="Text&#10;&#10;Description automatically generated">
            <a:extLst>
              <a:ext uri="{FF2B5EF4-FFF2-40B4-BE49-F238E27FC236}">
                <a16:creationId xmlns:a16="http://schemas.microsoft.com/office/drawing/2014/main" id="{17FD0DCA-9694-8636-6231-63488884A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41" y="262649"/>
            <a:ext cx="1181619" cy="582413"/>
          </a:xfrm>
          <a:prstGeom prst="rect">
            <a:avLst/>
          </a:prstGeom>
        </p:spPr>
      </p:pic>
      <p:sp>
        <p:nvSpPr>
          <p:cNvPr id="27" name="TextBox 26">
            <a:extLst>
              <a:ext uri="{FF2B5EF4-FFF2-40B4-BE49-F238E27FC236}">
                <a16:creationId xmlns:a16="http://schemas.microsoft.com/office/drawing/2014/main" id="{D59E48FF-C81E-D83B-6AD3-652C6DB4F55E}"/>
              </a:ext>
            </a:extLst>
          </p:cNvPr>
          <p:cNvSpPr txBox="1"/>
          <p:nvPr/>
        </p:nvSpPr>
        <p:spPr>
          <a:xfrm>
            <a:off x="1523013" y="267116"/>
            <a:ext cx="7031611" cy="584775"/>
          </a:xfrm>
          <a:prstGeom prst="rect">
            <a:avLst/>
          </a:prstGeom>
          <a:noFill/>
        </p:spPr>
        <p:txBody>
          <a:bodyPr wrap="square" rtlCol="0">
            <a:spAutoFit/>
          </a:bodyPr>
          <a:lstStyle/>
          <a:p>
            <a:r>
              <a:rPr lang="en-GB" sz="3200" b="1" dirty="0">
                <a:solidFill>
                  <a:schemeClr val="bg1"/>
                </a:solidFill>
              </a:rPr>
              <a:t>QUESTIONS</a:t>
            </a:r>
            <a:endParaRPr lang="en-GB" sz="3600" b="1" dirty="0">
              <a:solidFill>
                <a:schemeClr val="bg1"/>
              </a:solidFill>
            </a:endParaRPr>
          </a:p>
        </p:txBody>
      </p:sp>
      <p:sp>
        <p:nvSpPr>
          <p:cNvPr id="6" name="TextBox 5">
            <a:extLst>
              <a:ext uri="{FF2B5EF4-FFF2-40B4-BE49-F238E27FC236}">
                <a16:creationId xmlns:a16="http://schemas.microsoft.com/office/drawing/2014/main" id="{608428E2-711F-DFC1-A3F9-FECD714AD024}"/>
              </a:ext>
            </a:extLst>
          </p:cNvPr>
          <p:cNvSpPr txBox="1"/>
          <p:nvPr/>
        </p:nvSpPr>
        <p:spPr>
          <a:xfrm>
            <a:off x="1433160" y="1078085"/>
            <a:ext cx="9610166" cy="4154984"/>
          </a:xfrm>
          <a:prstGeom prst="rect">
            <a:avLst/>
          </a:prstGeom>
          <a:noFill/>
        </p:spPr>
        <p:txBody>
          <a:bodyPr wrap="square" rtlCol="0">
            <a:spAutoFit/>
          </a:bodyPr>
          <a:lstStyle/>
          <a:p>
            <a:pPr>
              <a:spcAft>
                <a:spcPts val="2400"/>
              </a:spcAft>
            </a:pPr>
            <a:r>
              <a:rPr lang="en-GB" sz="2800" b="1" i="1" dirty="0">
                <a:solidFill>
                  <a:schemeClr val="bg1"/>
                </a:solidFill>
              </a:rPr>
              <a:t>1. How have you managed combining data from different sources?</a:t>
            </a:r>
          </a:p>
          <a:p>
            <a:pPr marL="342900" indent="-342900">
              <a:spcAft>
                <a:spcPts val="2400"/>
              </a:spcAft>
              <a:buFont typeface="Arial" panose="020B0604020202020204" pitchFamily="34" charset="0"/>
              <a:buChar char="•"/>
            </a:pPr>
            <a:r>
              <a:rPr lang="en-GB" sz="2400" dirty="0">
                <a:solidFill>
                  <a:schemeClr val="bg1"/>
                </a:solidFill>
              </a:rPr>
              <a:t>Met Office Data via API</a:t>
            </a:r>
          </a:p>
          <a:p>
            <a:pPr marL="342900" indent="-342900">
              <a:spcAft>
                <a:spcPts val="2400"/>
              </a:spcAft>
              <a:buFont typeface="Arial" panose="020B0604020202020204" pitchFamily="34" charset="0"/>
              <a:buChar char="•"/>
            </a:pPr>
            <a:r>
              <a:rPr lang="en-GB" sz="2400" dirty="0">
                <a:solidFill>
                  <a:schemeClr val="bg1"/>
                </a:solidFill>
              </a:rPr>
              <a:t>Onsite data through R</a:t>
            </a:r>
          </a:p>
          <a:p>
            <a:pPr marL="342900" indent="-342900">
              <a:spcAft>
                <a:spcPts val="2400"/>
              </a:spcAft>
              <a:buFont typeface="Arial" panose="020B0604020202020204" pitchFamily="34" charset="0"/>
              <a:buChar char="•"/>
            </a:pPr>
            <a:r>
              <a:rPr lang="en-GB" sz="2400" dirty="0">
                <a:solidFill>
                  <a:schemeClr val="bg1"/>
                </a:solidFill>
              </a:rPr>
              <a:t>Latitude and Longitude from HS2 map</a:t>
            </a:r>
          </a:p>
          <a:p>
            <a:pPr>
              <a:spcAft>
                <a:spcPts val="2400"/>
              </a:spcAft>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b="1" i="1" dirty="0">
              <a:solidFill>
                <a:schemeClr val="bg1"/>
              </a:solidFill>
            </a:endParaRPr>
          </a:p>
        </p:txBody>
      </p:sp>
    </p:spTree>
    <p:extLst>
      <p:ext uri="{BB962C8B-B14F-4D97-AF65-F5344CB8AC3E}">
        <p14:creationId xmlns:p14="http://schemas.microsoft.com/office/powerpoint/2010/main" val="63453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2029C9A-3E9A-1E1F-7395-7CBCBCFE30F5}"/>
              </a:ext>
            </a:extLst>
          </p:cNvPr>
          <p:cNvSpPr/>
          <p:nvPr/>
        </p:nvSpPr>
        <p:spPr>
          <a:xfrm>
            <a:off x="189390" y="143457"/>
            <a:ext cx="11813220" cy="5636458"/>
          </a:xfrm>
          <a:prstGeom prst="roundRect">
            <a:avLst>
              <a:gd name="adj" fmla="val 1541"/>
            </a:avLst>
          </a:prstGeom>
          <a:solidFill>
            <a:srgbClr val="080E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descr="Text&#10;&#10;Description automatically generated">
            <a:extLst>
              <a:ext uri="{FF2B5EF4-FFF2-40B4-BE49-F238E27FC236}">
                <a16:creationId xmlns:a16="http://schemas.microsoft.com/office/drawing/2014/main" id="{17FD0DCA-9694-8636-6231-63488884A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41" y="262649"/>
            <a:ext cx="1181619" cy="582413"/>
          </a:xfrm>
          <a:prstGeom prst="rect">
            <a:avLst/>
          </a:prstGeom>
        </p:spPr>
      </p:pic>
      <p:sp>
        <p:nvSpPr>
          <p:cNvPr id="27" name="TextBox 26">
            <a:extLst>
              <a:ext uri="{FF2B5EF4-FFF2-40B4-BE49-F238E27FC236}">
                <a16:creationId xmlns:a16="http://schemas.microsoft.com/office/drawing/2014/main" id="{D59E48FF-C81E-D83B-6AD3-652C6DB4F55E}"/>
              </a:ext>
            </a:extLst>
          </p:cNvPr>
          <p:cNvSpPr txBox="1"/>
          <p:nvPr/>
        </p:nvSpPr>
        <p:spPr>
          <a:xfrm>
            <a:off x="1523013" y="267116"/>
            <a:ext cx="7031611" cy="584775"/>
          </a:xfrm>
          <a:prstGeom prst="rect">
            <a:avLst/>
          </a:prstGeom>
          <a:noFill/>
        </p:spPr>
        <p:txBody>
          <a:bodyPr wrap="square" rtlCol="0">
            <a:spAutoFit/>
          </a:bodyPr>
          <a:lstStyle/>
          <a:p>
            <a:r>
              <a:rPr lang="en-GB" sz="3200" b="1" dirty="0">
                <a:solidFill>
                  <a:schemeClr val="bg1"/>
                </a:solidFill>
              </a:rPr>
              <a:t>QUESTIONS</a:t>
            </a:r>
            <a:endParaRPr lang="en-GB" sz="3600" b="1" dirty="0">
              <a:solidFill>
                <a:schemeClr val="bg1"/>
              </a:solidFill>
            </a:endParaRPr>
          </a:p>
        </p:txBody>
      </p:sp>
      <p:sp>
        <p:nvSpPr>
          <p:cNvPr id="6" name="TextBox 5">
            <a:extLst>
              <a:ext uri="{FF2B5EF4-FFF2-40B4-BE49-F238E27FC236}">
                <a16:creationId xmlns:a16="http://schemas.microsoft.com/office/drawing/2014/main" id="{608428E2-711F-DFC1-A3F9-FECD714AD024}"/>
              </a:ext>
            </a:extLst>
          </p:cNvPr>
          <p:cNvSpPr txBox="1"/>
          <p:nvPr/>
        </p:nvSpPr>
        <p:spPr>
          <a:xfrm>
            <a:off x="1433160" y="1078085"/>
            <a:ext cx="9610166" cy="3477875"/>
          </a:xfrm>
          <a:prstGeom prst="rect">
            <a:avLst/>
          </a:prstGeom>
          <a:noFill/>
        </p:spPr>
        <p:txBody>
          <a:bodyPr wrap="square" rtlCol="0">
            <a:spAutoFit/>
          </a:bodyPr>
          <a:lstStyle/>
          <a:p>
            <a:pPr>
              <a:spcAft>
                <a:spcPts val="2400"/>
              </a:spcAft>
            </a:pPr>
            <a:r>
              <a:rPr lang="en-GB" sz="2800" b="1" i="1" dirty="0">
                <a:solidFill>
                  <a:schemeClr val="bg1"/>
                </a:solidFill>
              </a:rPr>
              <a:t>2. How would the system deal with a big difference in weather data from the met office and the onsite sensors? </a:t>
            </a:r>
          </a:p>
          <a:p>
            <a:pPr marL="342900" indent="-342900">
              <a:spcAft>
                <a:spcPts val="2400"/>
              </a:spcAft>
              <a:buFont typeface="Arial" panose="020B0604020202020204" pitchFamily="34" charset="0"/>
              <a:buChar char="•"/>
            </a:pPr>
            <a:r>
              <a:rPr lang="en-GB" sz="2400" dirty="0">
                <a:solidFill>
                  <a:schemeClr val="bg1"/>
                </a:solidFill>
              </a:rPr>
              <a:t>Self Reported weather from on site</a:t>
            </a:r>
          </a:p>
          <a:p>
            <a:pPr marL="342900" indent="-342900">
              <a:spcAft>
                <a:spcPts val="2400"/>
              </a:spcAft>
              <a:buFont typeface="Arial" panose="020B0604020202020204" pitchFamily="34" charset="0"/>
              <a:buChar char="•"/>
            </a:pPr>
            <a:r>
              <a:rPr lang="en-GB" sz="2400" dirty="0">
                <a:solidFill>
                  <a:schemeClr val="bg1"/>
                </a:solidFill>
              </a:rPr>
              <a:t>Time will tell reliability</a:t>
            </a:r>
          </a:p>
          <a:p>
            <a:pPr>
              <a:spcAft>
                <a:spcPts val="2400"/>
              </a:spcAft>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b="1" i="1" dirty="0">
              <a:solidFill>
                <a:schemeClr val="bg1"/>
              </a:solidFill>
            </a:endParaRPr>
          </a:p>
        </p:txBody>
      </p:sp>
    </p:spTree>
    <p:extLst>
      <p:ext uri="{BB962C8B-B14F-4D97-AF65-F5344CB8AC3E}">
        <p14:creationId xmlns:p14="http://schemas.microsoft.com/office/powerpoint/2010/main" val="2225707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2029C9A-3E9A-1E1F-7395-7CBCBCFE30F5}"/>
              </a:ext>
            </a:extLst>
          </p:cNvPr>
          <p:cNvSpPr/>
          <p:nvPr/>
        </p:nvSpPr>
        <p:spPr>
          <a:xfrm>
            <a:off x="189390" y="143457"/>
            <a:ext cx="11813220" cy="5636458"/>
          </a:xfrm>
          <a:prstGeom prst="roundRect">
            <a:avLst>
              <a:gd name="adj" fmla="val 1541"/>
            </a:avLst>
          </a:prstGeom>
          <a:solidFill>
            <a:srgbClr val="080E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descr="Text&#10;&#10;Description automatically generated">
            <a:extLst>
              <a:ext uri="{FF2B5EF4-FFF2-40B4-BE49-F238E27FC236}">
                <a16:creationId xmlns:a16="http://schemas.microsoft.com/office/drawing/2014/main" id="{17FD0DCA-9694-8636-6231-63488884A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41" y="262649"/>
            <a:ext cx="1181619" cy="582413"/>
          </a:xfrm>
          <a:prstGeom prst="rect">
            <a:avLst/>
          </a:prstGeom>
        </p:spPr>
      </p:pic>
      <p:sp>
        <p:nvSpPr>
          <p:cNvPr id="27" name="TextBox 26">
            <a:extLst>
              <a:ext uri="{FF2B5EF4-FFF2-40B4-BE49-F238E27FC236}">
                <a16:creationId xmlns:a16="http://schemas.microsoft.com/office/drawing/2014/main" id="{D59E48FF-C81E-D83B-6AD3-652C6DB4F55E}"/>
              </a:ext>
            </a:extLst>
          </p:cNvPr>
          <p:cNvSpPr txBox="1"/>
          <p:nvPr/>
        </p:nvSpPr>
        <p:spPr>
          <a:xfrm>
            <a:off x="1523013" y="267116"/>
            <a:ext cx="7031611" cy="584775"/>
          </a:xfrm>
          <a:prstGeom prst="rect">
            <a:avLst/>
          </a:prstGeom>
          <a:noFill/>
        </p:spPr>
        <p:txBody>
          <a:bodyPr wrap="square" rtlCol="0">
            <a:spAutoFit/>
          </a:bodyPr>
          <a:lstStyle/>
          <a:p>
            <a:r>
              <a:rPr lang="en-GB" sz="3200" b="1" dirty="0">
                <a:solidFill>
                  <a:schemeClr val="bg1"/>
                </a:solidFill>
              </a:rPr>
              <a:t>QUESTIONS</a:t>
            </a:r>
            <a:endParaRPr lang="en-GB" sz="3600" b="1" dirty="0">
              <a:solidFill>
                <a:schemeClr val="bg1"/>
              </a:solidFill>
            </a:endParaRPr>
          </a:p>
        </p:txBody>
      </p:sp>
      <p:sp>
        <p:nvSpPr>
          <p:cNvPr id="6" name="TextBox 5">
            <a:extLst>
              <a:ext uri="{FF2B5EF4-FFF2-40B4-BE49-F238E27FC236}">
                <a16:creationId xmlns:a16="http://schemas.microsoft.com/office/drawing/2014/main" id="{608428E2-711F-DFC1-A3F9-FECD714AD024}"/>
              </a:ext>
            </a:extLst>
          </p:cNvPr>
          <p:cNvSpPr txBox="1"/>
          <p:nvPr/>
        </p:nvSpPr>
        <p:spPr>
          <a:xfrm>
            <a:off x="1433160" y="1078085"/>
            <a:ext cx="9610166" cy="3477875"/>
          </a:xfrm>
          <a:prstGeom prst="rect">
            <a:avLst/>
          </a:prstGeom>
          <a:noFill/>
        </p:spPr>
        <p:txBody>
          <a:bodyPr wrap="square" rtlCol="0">
            <a:spAutoFit/>
          </a:bodyPr>
          <a:lstStyle/>
          <a:p>
            <a:pPr>
              <a:spcAft>
                <a:spcPts val="2400"/>
              </a:spcAft>
            </a:pPr>
            <a:r>
              <a:rPr lang="en-GB" sz="2800" b="1" i="1" dirty="0">
                <a:solidFill>
                  <a:schemeClr val="bg1"/>
                </a:solidFill>
              </a:rPr>
              <a:t>3. Would it be easy for a new site to be added to the dashboard in the future? What would the process for this be?</a:t>
            </a:r>
          </a:p>
          <a:p>
            <a:pPr marL="342900" indent="-342900">
              <a:spcAft>
                <a:spcPts val="2400"/>
              </a:spcAft>
              <a:buFont typeface="Arial" panose="020B0604020202020204" pitchFamily="34" charset="0"/>
              <a:buChar char="•"/>
            </a:pPr>
            <a:r>
              <a:rPr lang="en-GB" sz="2400" dirty="0">
                <a:solidFill>
                  <a:schemeClr val="bg1"/>
                </a:solidFill>
              </a:rPr>
              <a:t>Integrate with Project Management System</a:t>
            </a:r>
          </a:p>
          <a:p>
            <a:pPr marL="342900" indent="-342900">
              <a:spcAft>
                <a:spcPts val="2400"/>
              </a:spcAft>
              <a:buFont typeface="Arial" panose="020B0604020202020204" pitchFamily="34" charset="0"/>
              <a:buChar char="•"/>
            </a:pPr>
            <a:r>
              <a:rPr lang="en-GB" sz="2400" dirty="0">
                <a:solidFill>
                  <a:schemeClr val="bg1"/>
                </a:solidFill>
              </a:rPr>
              <a:t>R Process continually rerun</a:t>
            </a:r>
          </a:p>
          <a:p>
            <a:pPr>
              <a:spcAft>
                <a:spcPts val="2400"/>
              </a:spcAft>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b="1" i="1" dirty="0">
              <a:solidFill>
                <a:schemeClr val="bg1"/>
              </a:solidFill>
            </a:endParaRPr>
          </a:p>
        </p:txBody>
      </p:sp>
    </p:spTree>
    <p:extLst>
      <p:ext uri="{BB962C8B-B14F-4D97-AF65-F5344CB8AC3E}">
        <p14:creationId xmlns:p14="http://schemas.microsoft.com/office/powerpoint/2010/main" val="47368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E44F-1544-4C06-B2EE-BF7DDADE1174}"/>
              </a:ext>
            </a:extLst>
          </p:cNvPr>
          <p:cNvSpPr>
            <a:spLocks noGrp="1"/>
          </p:cNvSpPr>
          <p:nvPr>
            <p:ph type="title"/>
          </p:nvPr>
        </p:nvSpPr>
        <p:spPr/>
        <p:txBody>
          <a:bodyPr/>
          <a:lstStyle/>
          <a:p>
            <a:r>
              <a:rPr lang="en-GB" dirty="0">
                <a:solidFill>
                  <a:schemeClr val="tx1"/>
                </a:solidFill>
              </a:rPr>
              <a:t>TEAM</a:t>
            </a:r>
          </a:p>
        </p:txBody>
      </p:sp>
      <p:pic>
        <p:nvPicPr>
          <p:cNvPr id="8194" name="Picture 2">
            <a:extLst>
              <a:ext uri="{FF2B5EF4-FFF2-40B4-BE49-F238E27FC236}">
                <a16:creationId xmlns:a16="http://schemas.microsoft.com/office/drawing/2014/main" id="{384D86F5-4762-5797-EF9C-F90C8E2CE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733" y="1354182"/>
            <a:ext cx="854864" cy="10659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FA31BDE-17E1-747D-3E0F-B95706E5D69B}"/>
              </a:ext>
            </a:extLst>
          </p:cNvPr>
          <p:cNvPicPr>
            <a:picLocks noChangeAspect="1"/>
          </p:cNvPicPr>
          <p:nvPr/>
        </p:nvPicPr>
        <p:blipFill>
          <a:blip r:embed="rId3"/>
          <a:stretch>
            <a:fillRect/>
          </a:stretch>
        </p:blipFill>
        <p:spPr>
          <a:xfrm>
            <a:off x="1313178" y="3312264"/>
            <a:ext cx="854864" cy="1125571"/>
          </a:xfrm>
          <a:prstGeom prst="rect">
            <a:avLst/>
          </a:prstGeom>
        </p:spPr>
      </p:pic>
      <p:pic>
        <p:nvPicPr>
          <p:cNvPr id="18" name="Picture 17" descr="A person in a suit and tie&#10;&#10;Description automatically generated with medium confidence">
            <a:extLst>
              <a:ext uri="{FF2B5EF4-FFF2-40B4-BE49-F238E27FC236}">
                <a16:creationId xmlns:a16="http://schemas.microsoft.com/office/drawing/2014/main" id="{AC1B6E84-5F4D-81A8-DE1D-A49BAE792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35493"/>
            <a:ext cx="1065984" cy="1065984"/>
          </a:xfrm>
          <a:prstGeom prst="rect">
            <a:avLst/>
          </a:prstGeom>
        </p:spPr>
      </p:pic>
      <p:pic>
        <p:nvPicPr>
          <p:cNvPr id="8196" name="Picture 4" descr="All Speakers Archive - Page 9 of 20 - Peloton Events">
            <a:extLst>
              <a:ext uri="{FF2B5EF4-FFF2-40B4-BE49-F238E27FC236}">
                <a16:creationId xmlns:a16="http://schemas.microsoft.com/office/drawing/2014/main" id="{D195D7CC-9917-720F-BE33-A7535F947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7445" y="3366272"/>
            <a:ext cx="1071563" cy="10715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3C9F1B4-1953-72E6-804D-B4D01CB649F3}"/>
              </a:ext>
            </a:extLst>
          </p:cNvPr>
          <p:cNvSpPr txBox="1"/>
          <p:nvPr/>
        </p:nvSpPr>
        <p:spPr>
          <a:xfrm>
            <a:off x="2647406" y="1654629"/>
            <a:ext cx="2677885" cy="369332"/>
          </a:xfrm>
          <a:prstGeom prst="rect">
            <a:avLst/>
          </a:prstGeom>
          <a:noFill/>
        </p:spPr>
        <p:txBody>
          <a:bodyPr wrap="square" rtlCol="0">
            <a:spAutoFit/>
          </a:bodyPr>
          <a:lstStyle/>
          <a:p>
            <a:r>
              <a:rPr lang="en-GB" dirty="0"/>
              <a:t>Mihai</a:t>
            </a:r>
          </a:p>
        </p:txBody>
      </p:sp>
      <p:sp>
        <p:nvSpPr>
          <p:cNvPr id="20" name="TextBox 19">
            <a:extLst>
              <a:ext uri="{FF2B5EF4-FFF2-40B4-BE49-F238E27FC236}">
                <a16:creationId xmlns:a16="http://schemas.microsoft.com/office/drawing/2014/main" id="{E03BA17C-FCAD-C41D-99B8-844DA8275B64}"/>
              </a:ext>
            </a:extLst>
          </p:cNvPr>
          <p:cNvSpPr txBox="1"/>
          <p:nvPr/>
        </p:nvSpPr>
        <p:spPr>
          <a:xfrm>
            <a:off x="2647405" y="3690383"/>
            <a:ext cx="2677885" cy="369332"/>
          </a:xfrm>
          <a:prstGeom prst="rect">
            <a:avLst/>
          </a:prstGeom>
          <a:noFill/>
        </p:spPr>
        <p:txBody>
          <a:bodyPr wrap="square" rtlCol="0">
            <a:spAutoFit/>
          </a:bodyPr>
          <a:lstStyle/>
          <a:p>
            <a:r>
              <a:rPr lang="en-GB" dirty="0"/>
              <a:t>John</a:t>
            </a:r>
          </a:p>
        </p:txBody>
      </p:sp>
      <p:sp>
        <p:nvSpPr>
          <p:cNvPr id="21" name="TextBox 20">
            <a:extLst>
              <a:ext uri="{FF2B5EF4-FFF2-40B4-BE49-F238E27FC236}">
                <a16:creationId xmlns:a16="http://schemas.microsoft.com/office/drawing/2014/main" id="{7645E751-A8E4-1782-25FC-A6D32D6027AE}"/>
              </a:ext>
            </a:extLst>
          </p:cNvPr>
          <p:cNvSpPr txBox="1"/>
          <p:nvPr/>
        </p:nvSpPr>
        <p:spPr>
          <a:xfrm>
            <a:off x="7424056" y="3690383"/>
            <a:ext cx="2677885" cy="369332"/>
          </a:xfrm>
          <a:prstGeom prst="rect">
            <a:avLst/>
          </a:prstGeom>
          <a:noFill/>
        </p:spPr>
        <p:txBody>
          <a:bodyPr wrap="square" rtlCol="0">
            <a:spAutoFit/>
          </a:bodyPr>
          <a:lstStyle/>
          <a:p>
            <a:r>
              <a:rPr lang="en-GB" dirty="0"/>
              <a:t>Matt</a:t>
            </a:r>
          </a:p>
        </p:txBody>
      </p:sp>
      <p:sp>
        <p:nvSpPr>
          <p:cNvPr id="22" name="TextBox 21">
            <a:extLst>
              <a:ext uri="{FF2B5EF4-FFF2-40B4-BE49-F238E27FC236}">
                <a16:creationId xmlns:a16="http://schemas.microsoft.com/office/drawing/2014/main" id="{2A322653-69BD-6893-937C-84C2460A2D92}"/>
              </a:ext>
            </a:extLst>
          </p:cNvPr>
          <p:cNvSpPr txBox="1"/>
          <p:nvPr/>
        </p:nvSpPr>
        <p:spPr>
          <a:xfrm>
            <a:off x="7424056" y="1783819"/>
            <a:ext cx="2677885" cy="369332"/>
          </a:xfrm>
          <a:prstGeom prst="rect">
            <a:avLst/>
          </a:prstGeom>
          <a:noFill/>
        </p:spPr>
        <p:txBody>
          <a:bodyPr wrap="square" rtlCol="0">
            <a:spAutoFit/>
          </a:bodyPr>
          <a:lstStyle/>
          <a:p>
            <a:r>
              <a:rPr lang="en-GB" dirty="0"/>
              <a:t>Mohamed</a:t>
            </a:r>
          </a:p>
        </p:txBody>
      </p:sp>
    </p:spTree>
    <p:extLst>
      <p:ext uri="{BB962C8B-B14F-4D97-AF65-F5344CB8AC3E}">
        <p14:creationId xmlns:p14="http://schemas.microsoft.com/office/powerpoint/2010/main" val="353779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99C2-8F00-4491-A5DC-D84EAEAC7560}"/>
              </a:ext>
            </a:extLst>
          </p:cNvPr>
          <p:cNvSpPr>
            <a:spLocks noGrp="1"/>
          </p:cNvSpPr>
          <p:nvPr>
            <p:ph type="title"/>
          </p:nvPr>
        </p:nvSpPr>
        <p:spPr>
          <a:xfrm>
            <a:off x="3079192" y="716420"/>
            <a:ext cx="5476876" cy="787358"/>
          </a:xfrm>
        </p:spPr>
        <p:txBody>
          <a:bodyPr/>
          <a:lstStyle/>
          <a:p>
            <a:endParaRPr lang="en-GB"/>
          </a:p>
        </p:txBody>
      </p:sp>
      <p:sp>
        <p:nvSpPr>
          <p:cNvPr id="3" name="Content Placeholder 2">
            <a:extLst>
              <a:ext uri="{FF2B5EF4-FFF2-40B4-BE49-F238E27FC236}">
                <a16:creationId xmlns:a16="http://schemas.microsoft.com/office/drawing/2014/main" id="{B25DA466-3A71-4501-9981-C5375DAD815C}"/>
              </a:ext>
            </a:extLst>
          </p:cNvPr>
          <p:cNvSpPr>
            <a:spLocks noGrp="1"/>
          </p:cNvSpPr>
          <p:nvPr>
            <p:ph sz="quarter" idx="10"/>
          </p:nvPr>
        </p:nvSpPr>
        <p:spPr>
          <a:xfrm>
            <a:off x="1590675" y="1962150"/>
            <a:ext cx="8829675" cy="3684595"/>
          </a:xfrm>
        </p:spPr>
        <p:txBody>
          <a:bodyPr/>
          <a:lstStyle/>
          <a:p>
            <a:r>
              <a:rPr lang="en-GB" dirty="0"/>
              <a:t>Weather events have become more extreme and more detrimental over the last few years as a result of climate change. This carries a far greater risk to the safety of people on site as well as delays in the project plan and higher associated costs. In order to optimise how they delivery construction projects and how they manage assets, HS2 Ltd wants a tool that can provide real time insight into weather events so they can effectively manage decisions to optimise productivity, costs and safety.</a:t>
            </a:r>
          </a:p>
          <a:p>
            <a:endParaRPr lang="en-GB" dirty="0"/>
          </a:p>
        </p:txBody>
      </p:sp>
    </p:spTree>
    <p:extLst>
      <p:ext uri="{BB962C8B-B14F-4D97-AF65-F5344CB8AC3E}">
        <p14:creationId xmlns:p14="http://schemas.microsoft.com/office/powerpoint/2010/main" val="82384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2029C9A-3E9A-1E1F-7395-7CBCBCFE30F5}"/>
              </a:ext>
            </a:extLst>
          </p:cNvPr>
          <p:cNvSpPr/>
          <p:nvPr/>
        </p:nvSpPr>
        <p:spPr>
          <a:xfrm>
            <a:off x="189390" y="130010"/>
            <a:ext cx="11813220" cy="5636458"/>
          </a:xfrm>
          <a:prstGeom prst="roundRect">
            <a:avLst>
              <a:gd name="adj" fmla="val 1541"/>
            </a:avLst>
          </a:prstGeom>
          <a:solidFill>
            <a:srgbClr val="080E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Rounded Corners 18">
            <a:extLst>
              <a:ext uri="{FF2B5EF4-FFF2-40B4-BE49-F238E27FC236}">
                <a16:creationId xmlns:a16="http://schemas.microsoft.com/office/drawing/2014/main" id="{22BF2B41-32CD-B806-BF05-6975BD7E45E6}"/>
              </a:ext>
            </a:extLst>
          </p:cNvPr>
          <p:cNvSpPr/>
          <p:nvPr/>
        </p:nvSpPr>
        <p:spPr>
          <a:xfrm>
            <a:off x="4421561" y="1365099"/>
            <a:ext cx="3276239" cy="3258905"/>
          </a:xfrm>
          <a:prstGeom prst="roundRect">
            <a:avLst>
              <a:gd name="adj" fmla="val 1064"/>
            </a:avLst>
          </a:prstGeom>
          <a:solidFill>
            <a:srgbClr val="DADADA">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E2E2E2"/>
              </a:solidFill>
            </a:endParaRPr>
          </a:p>
        </p:txBody>
      </p:sp>
      <p:sp>
        <p:nvSpPr>
          <p:cNvPr id="13" name="Rectangle: Rounded Corners 12">
            <a:extLst>
              <a:ext uri="{FF2B5EF4-FFF2-40B4-BE49-F238E27FC236}">
                <a16:creationId xmlns:a16="http://schemas.microsoft.com/office/drawing/2014/main" id="{5C4FC589-DBDC-7001-D981-EBBD954CC4F1}"/>
              </a:ext>
            </a:extLst>
          </p:cNvPr>
          <p:cNvSpPr/>
          <p:nvPr/>
        </p:nvSpPr>
        <p:spPr>
          <a:xfrm>
            <a:off x="919250" y="1365099"/>
            <a:ext cx="3276239" cy="3258905"/>
          </a:xfrm>
          <a:prstGeom prst="roundRect">
            <a:avLst>
              <a:gd name="adj" fmla="val 1064"/>
            </a:avLst>
          </a:prstGeom>
          <a:solidFill>
            <a:srgbClr val="DADADA">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E2E2E2"/>
              </a:solidFill>
            </a:endParaRPr>
          </a:p>
        </p:txBody>
      </p:sp>
      <p:pic>
        <p:nvPicPr>
          <p:cNvPr id="9" name="Picture 8" descr="Text&#10;&#10;Description automatically generated">
            <a:extLst>
              <a:ext uri="{FF2B5EF4-FFF2-40B4-BE49-F238E27FC236}">
                <a16:creationId xmlns:a16="http://schemas.microsoft.com/office/drawing/2014/main" id="{17FD0DCA-9694-8636-6231-63488884A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41" y="262649"/>
            <a:ext cx="1181619" cy="582413"/>
          </a:xfrm>
          <a:prstGeom prst="rect">
            <a:avLst/>
          </a:prstGeom>
        </p:spPr>
      </p:pic>
      <p:pic>
        <p:nvPicPr>
          <p:cNvPr id="1028" name="Picture 4" descr="unknown person using laptop">
            <a:extLst>
              <a:ext uri="{FF2B5EF4-FFF2-40B4-BE49-F238E27FC236}">
                <a16:creationId xmlns:a16="http://schemas.microsoft.com/office/drawing/2014/main" id="{4729EA4D-5107-427B-4D34-E575E2B724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05" t="8710" r="23278" b="8420"/>
          <a:stretch/>
        </p:blipFill>
        <p:spPr bwMode="auto">
          <a:xfrm>
            <a:off x="4525204" y="1447439"/>
            <a:ext cx="899088" cy="8881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oman in orange long sleeve shirt sitting beside table with macbook pro">
            <a:extLst>
              <a:ext uri="{FF2B5EF4-FFF2-40B4-BE49-F238E27FC236}">
                <a16:creationId xmlns:a16="http://schemas.microsoft.com/office/drawing/2014/main" id="{A59EAE1B-440E-CE96-FCD5-9FB4FB7B9A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248" t="18554" r="16225" b="37858"/>
          <a:stretch/>
        </p:blipFill>
        <p:spPr bwMode="auto">
          <a:xfrm>
            <a:off x="1022892" y="1447439"/>
            <a:ext cx="871429" cy="88810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F6ECBF2-6CAE-2C1B-8C71-DDECBDDFF6D3}"/>
              </a:ext>
            </a:extLst>
          </p:cNvPr>
          <p:cNvSpPr txBox="1"/>
          <p:nvPr/>
        </p:nvSpPr>
        <p:spPr>
          <a:xfrm>
            <a:off x="1947636" y="1447439"/>
            <a:ext cx="1850997" cy="369332"/>
          </a:xfrm>
          <a:prstGeom prst="rect">
            <a:avLst/>
          </a:prstGeom>
          <a:noFill/>
        </p:spPr>
        <p:txBody>
          <a:bodyPr wrap="square" rtlCol="0">
            <a:spAutoFit/>
          </a:bodyPr>
          <a:lstStyle/>
          <a:p>
            <a:r>
              <a:rPr lang="en-GB" sz="1600" b="1" dirty="0">
                <a:solidFill>
                  <a:schemeClr val="bg1"/>
                </a:solidFill>
              </a:rPr>
              <a:t>Project</a:t>
            </a:r>
            <a:r>
              <a:rPr lang="en-GB" b="1" dirty="0">
                <a:solidFill>
                  <a:schemeClr val="bg1"/>
                </a:solidFill>
              </a:rPr>
              <a:t> Director</a:t>
            </a:r>
          </a:p>
        </p:txBody>
      </p:sp>
      <p:sp>
        <p:nvSpPr>
          <p:cNvPr id="15" name="TextBox 14">
            <a:extLst>
              <a:ext uri="{FF2B5EF4-FFF2-40B4-BE49-F238E27FC236}">
                <a16:creationId xmlns:a16="http://schemas.microsoft.com/office/drawing/2014/main" id="{01088BB5-1381-AD1A-EDD1-0D88966898BC}"/>
              </a:ext>
            </a:extLst>
          </p:cNvPr>
          <p:cNvSpPr txBox="1"/>
          <p:nvPr/>
        </p:nvSpPr>
        <p:spPr>
          <a:xfrm>
            <a:off x="968822" y="2335546"/>
            <a:ext cx="3027319" cy="2677656"/>
          </a:xfrm>
          <a:prstGeom prst="rect">
            <a:avLst/>
          </a:prstGeom>
          <a:noFill/>
        </p:spPr>
        <p:txBody>
          <a:bodyPr wrap="square" rtlCol="0">
            <a:spAutoFit/>
          </a:bodyPr>
          <a:lstStyle/>
          <a:p>
            <a:r>
              <a:rPr lang="en-GB" sz="1400" b="1" i="1" dirty="0">
                <a:solidFill>
                  <a:schemeClr val="bg1"/>
                </a:solidFill>
              </a:rPr>
              <a:t>Needs</a:t>
            </a:r>
          </a:p>
          <a:p>
            <a:pPr marL="342900" indent="-342900">
              <a:buFont typeface="Arial" panose="020B0604020202020204" pitchFamily="34" charset="0"/>
              <a:buChar char="•"/>
            </a:pPr>
            <a:r>
              <a:rPr lang="en-GB" sz="1100" dirty="0">
                <a:solidFill>
                  <a:schemeClr val="bg1"/>
                </a:solidFill>
              </a:rPr>
              <a:t>Visualise risk on a project basis</a:t>
            </a:r>
          </a:p>
          <a:p>
            <a:pPr marL="342900" indent="-342900">
              <a:buFont typeface="Arial" panose="020B0604020202020204" pitchFamily="34" charset="0"/>
              <a:buChar char="•"/>
            </a:pPr>
            <a:r>
              <a:rPr lang="en-GB" sz="1100" dirty="0">
                <a:solidFill>
                  <a:schemeClr val="bg1"/>
                </a:solidFill>
              </a:rPr>
              <a:t>Understand where to send resource</a:t>
            </a:r>
          </a:p>
          <a:p>
            <a:pPr marL="342900" indent="-342900">
              <a:buFont typeface="Arial" panose="020B0604020202020204" pitchFamily="34" charset="0"/>
              <a:buChar char="•"/>
            </a:pPr>
            <a:r>
              <a:rPr lang="en-GB" sz="1100" dirty="0">
                <a:solidFill>
                  <a:schemeClr val="bg1"/>
                </a:solidFill>
              </a:rPr>
              <a:t>Explain consequences of risks to stakeholders</a:t>
            </a:r>
          </a:p>
          <a:p>
            <a:endParaRPr lang="en-GB" sz="1200" dirty="0">
              <a:solidFill>
                <a:schemeClr val="bg1"/>
              </a:solidFill>
            </a:endParaRPr>
          </a:p>
          <a:p>
            <a:r>
              <a:rPr lang="en-GB" sz="1400" b="1" i="1" dirty="0">
                <a:solidFill>
                  <a:schemeClr val="bg1"/>
                </a:solidFill>
              </a:rPr>
              <a:t>Pain Points</a:t>
            </a:r>
          </a:p>
          <a:p>
            <a:pPr marL="342900" indent="-342900">
              <a:buFont typeface="Arial" panose="020B0604020202020204" pitchFamily="34" charset="0"/>
              <a:buChar char="•"/>
            </a:pPr>
            <a:r>
              <a:rPr lang="en-GB" sz="1100" dirty="0">
                <a:solidFill>
                  <a:schemeClr val="bg1"/>
                </a:solidFill>
              </a:rPr>
              <a:t>Limited quantifiable evidence on projects</a:t>
            </a:r>
          </a:p>
          <a:p>
            <a:pPr marL="342900" indent="-342900">
              <a:buFont typeface="Arial" panose="020B0604020202020204" pitchFamily="34" charset="0"/>
              <a:buChar char="•"/>
            </a:pPr>
            <a:r>
              <a:rPr lang="en-GB" sz="1100" dirty="0">
                <a:solidFill>
                  <a:schemeClr val="bg1"/>
                </a:solidFill>
              </a:rPr>
              <a:t>No golden thread of information from source</a:t>
            </a:r>
          </a:p>
          <a:p>
            <a:pPr marL="342900" indent="-342900">
              <a:buFont typeface="Arial" panose="020B0604020202020204" pitchFamily="34" charset="0"/>
              <a:buChar char="•"/>
            </a:pPr>
            <a:r>
              <a:rPr lang="en-GB" sz="1100" dirty="0">
                <a:solidFill>
                  <a:schemeClr val="bg1"/>
                </a:solidFill>
              </a:rPr>
              <a:t>Conflicting reports from projects</a:t>
            </a:r>
          </a:p>
          <a:p>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b="1" i="1" dirty="0">
              <a:solidFill>
                <a:schemeClr val="bg1"/>
              </a:solidFill>
            </a:endParaRPr>
          </a:p>
        </p:txBody>
      </p:sp>
      <p:sp>
        <p:nvSpPr>
          <p:cNvPr id="21" name="TextBox 20">
            <a:extLst>
              <a:ext uri="{FF2B5EF4-FFF2-40B4-BE49-F238E27FC236}">
                <a16:creationId xmlns:a16="http://schemas.microsoft.com/office/drawing/2014/main" id="{CE20B28E-A44D-FC9A-38AE-1273443D4B6E}"/>
              </a:ext>
            </a:extLst>
          </p:cNvPr>
          <p:cNvSpPr txBox="1"/>
          <p:nvPr/>
        </p:nvSpPr>
        <p:spPr>
          <a:xfrm>
            <a:off x="5449947" y="1447439"/>
            <a:ext cx="1850997" cy="369332"/>
          </a:xfrm>
          <a:prstGeom prst="rect">
            <a:avLst/>
          </a:prstGeom>
          <a:noFill/>
        </p:spPr>
        <p:txBody>
          <a:bodyPr wrap="square" rtlCol="0">
            <a:spAutoFit/>
          </a:bodyPr>
          <a:lstStyle/>
          <a:p>
            <a:r>
              <a:rPr lang="en-GB" sz="1600" b="1" dirty="0">
                <a:solidFill>
                  <a:schemeClr val="bg1"/>
                </a:solidFill>
              </a:rPr>
              <a:t>Project</a:t>
            </a:r>
            <a:r>
              <a:rPr lang="en-GB" b="1" dirty="0">
                <a:solidFill>
                  <a:schemeClr val="bg1"/>
                </a:solidFill>
              </a:rPr>
              <a:t> Manager</a:t>
            </a:r>
          </a:p>
        </p:txBody>
      </p:sp>
      <p:sp>
        <p:nvSpPr>
          <p:cNvPr id="22" name="TextBox 21">
            <a:extLst>
              <a:ext uri="{FF2B5EF4-FFF2-40B4-BE49-F238E27FC236}">
                <a16:creationId xmlns:a16="http://schemas.microsoft.com/office/drawing/2014/main" id="{FFDA746F-CB95-65D0-DAB1-0E6CBFB00E57}"/>
              </a:ext>
            </a:extLst>
          </p:cNvPr>
          <p:cNvSpPr txBox="1"/>
          <p:nvPr/>
        </p:nvSpPr>
        <p:spPr>
          <a:xfrm>
            <a:off x="4471133" y="2335546"/>
            <a:ext cx="3027319" cy="2277547"/>
          </a:xfrm>
          <a:prstGeom prst="rect">
            <a:avLst/>
          </a:prstGeom>
          <a:noFill/>
        </p:spPr>
        <p:txBody>
          <a:bodyPr wrap="square" rtlCol="0">
            <a:spAutoFit/>
          </a:bodyPr>
          <a:lstStyle/>
          <a:p>
            <a:r>
              <a:rPr lang="en-GB" sz="1400" b="1" i="1" dirty="0">
                <a:solidFill>
                  <a:schemeClr val="bg1"/>
                </a:solidFill>
              </a:rPr>
              <a:t>Needs</a:t>
            </a:r>
          </a:p>
          <a:p>
            <a:pPr marL="342900" indent="-342900">
              <a:buFont typeface="Arial" panose="020B0604020202020204" pitchFamily="34" charset="0"/>
              <a:buChar char="•"/>
            </a:pPr>
            <a:r>
              <a:rPr lang="en-GB" sz="1100" dirty="0">
                <a:solidFill>
                  <a:schemeClr val="bg1"/>
                </a:solidFill>
              </a:rPr>
              <a:t>Understand imminent risk</a:t>
            </a:r>
          </a:p>
          <a:p>
            <a:pPr marL="342900" indent="-342900">
              <a:buFont typeface="Arial" panose="020B0604020202020204" pitchFamily="34" charset="0"/>
              <a:buChar char="•"/>
            </a:pPr>
            <a:r>
              <a:rPr lang="en-GB" sz="1100" dirty="0">
                <a:solidFill>
                  <a:schemeClr val="bg1"/>
                </a:solidFill>
              </a:rPr>
              <a:t>Mitigate risks by rescheduling tasks</a:t>
            </a:r>
          </a:p>
          <a:p>
            <a:pPr marL="342900" indent="-342900">
              <a:buFont typeface="Arial" panose="020B0604020202020204" pitchFamily="34" charset="0"/>
              <a:buChar char="•"/>
            </a:pPr>
            <a:r>
              <a:rPr lang="en-GB" sz="1100" dirty="0">
                <a:solidFill>
                  <a:schemeClr val="bg1"/>
                </a:solidFill>
              </a:rPr>
              <a:t>Report risks to Client</a:t>
            </a:r>
          </a:p>
          <a:p>
            <a:endParaRPr lang="en-GB" sz="1200" dirty="0">
              <a:solidFill>
                <a:schemeClr val="bg1"/>
              </a:solidFill>
            </a:endParaRPr>
          </a:p>
          <a:p>
            <a:r>
              <a:rPr lang="en-GB" sz="1400" b="1" i="1" dirty="0">
                <a:solidFill>
                  <a:schemeClr val="bg1"/>
                </a:solidFill>
              </a:rPr>
              <a:t>Pain Points</a:t>
            </a:r>
          </a:p>
          <a:p>
            <a:pPr marL="342900" indent="-342900">
              <a:buFont typeface="Arial" panose="020B0604020202020204" pitchFamily="34" charset="0"/>
              <a:buChar char="•"/>
            </a:pPr>
            <a:r>
              <a:rPr lang="en-GB" sz="1100" dirty="0">
                <a:solidFill>
                  <a:schemeClr val="bg1"/>
                </a:solidFill>
              </a:rPr>
              <a:t>Delay in receipt of data</a:t>
            </a:r>
          </a:p>
          <a:p>
            <a:pPr marL="342900" indent="-342900">
              <a:buFont typeface="Arial" panose="020B0604020202020204" pitchFamily="34" charset="0"/>
              <a:buChar char="•"/>
            </a:pPr>
            <a:r>
              <a:rPr lang="en-GB" sz="1100" dirty="0">
                <a:solidFill>
                  <a:schemeClr val="bg1"/>
                </a:solidFill>
              </a:rPr>
              <a:t>Freak weather occurrences</a:t>
            </a:r>
          </a:p>
          <a:p>
            <a:pPr marL="342900" indent="-342900">
              <a:buFont typeface="Arial" panose="020B0604020202020204" pitchFamily="34" charset="0"/>
              <a:buChar char="•"/>
            </a:pPr>
            <a:endParaRPr lang="en-GB" sz="1100" dirty="0">
              <a:solidFill>
                <a:schemeClr val="bg1"/>
              </a:solidFill>
            </a:endParaRPr>
          </a:p>
          <a:p>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b="1" i="1" dirty="0">
              <a:solidFill>
                <a:schemeClr val="bg1"/>
              </a:solidFill>
            </a:endParaRPr>
          </a:p>
        </p:txBody>
      </p:sp>
      <p:sp>
        <p:nvSpPr>
          <p:cNvPr id="23" name="Rectangle: Rounded Corners 22">
            <a:extLst>
              <a:ext uri="{FF2B5EF4-FFF2-40B4-BE49-F238E27FC236}">
                <a16:creationId xmlns:a16="http://schemas.microsoft.com/office/drawing/2014/main" id="{0A7DCF14-0DE9-5B9D-18AA-5B40CE28C1C0}"/>
              </a:ext>
            </a:extLst>
          </p:cNvPr>
          <p:cNvSpPr/>
          <p:nvPr/>
        </p:nvSpPr>
        <p:spPr>
          <a:xfrm>
            <a:off x="7923872" y="1354188"/>
            <a:ext cx="3276239" cy="3258905"/>
          </a:xfrm>
          <a:prstGeom prst="roundRect">
            <a:avLst>
              <a:gd name="adj" fmla="val 1064"/>
            </a:avLst>
          </a:prstGeom>
          <a:solidFill>
            <a:srgbClr val="DADADA">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E2E2E2"/>
              </a:solidFill>
            </a:endParaRPr>
          </a:p>
        </p:txBody>
      </p:sp>
      <p:sp>
        <p:nvSpPr>
          <p:cNvPr id="25" name="TextBox 24">
            <a:extLst>
              <a:ext uri="{FF2B5EF4-FFF2-40B4-BE49-F238E27FC236}">
                <a16:creationId xmlns:a16="http://schemas.microsoft.com/office/drawing/2014/main" id="{B8E1CDE1-75F9-5E7D-11B1-764756E147AC}"/>
              </a:ext>
            </a:extLst>
          </p:cNvPr>
          <p:cNvSpPr txBox="1"/>
          <p:nvPr/>
        </p:nvSpPr>
        <p:spPr>
          <a:xfrm>
            <a:off x="8952258" y="1436528"/>
            <a:ext cx="1850997" cy="338554"/>
          </a:xfrm>
          <a:prstGeom prst="rect">
            <a:avLst/>
          </a:prstGeom>
          <a:noFill/>
        </p:spPr>
        <p:txBody>
          <a:bodyPr wrap="square" rtlCol="0">
            <a:spAutoFit/>
          </a:bodyPr>
          <a:lstStyle/>
          <a:p>
            <a:r>
              <a:rPr lang="en-GB" sz="1600" b="1" dirty="0">
                <a:solidFill>
                  <a:schemeClr val="bg1"/>
                </a:solidFill>
              </a:rPr>
              <a:t>Site Operative</a:t>
            </a:r>
            <a:endParaRPr lang="en-GB" b="1" dirty="0">
              <a:solidFill>
                <a:schemeClr val="bg1"/>
              </a:solidFill>
            </a:endParaRPr>
          </a:p>
        </p:txBody>
      </p:sp>
      <p:sp>
        <p:nvSpPr>
          <p:cNvPr id="26" name="TextBox 25">
            <a:extLst>
              <a:ext uri="{FF2B5EF4-FFF2-40B4-BE49-F238E27FC236}">
                <a16:creationId xmlns:a16="http://schemas.microsoft.com/office/drawing/2014/main" id="{6B055117-F39B-BD00-5A40-DD35B544EF87}"/>
              </a:ext>
            </a:extLst>
          </p:cNvPr>
          <p:cNvSpPr txBox="1"/>
          <p:nvPr/>
        </p:nvSpPr>
        <p:spPr>
          <a:xfrm>
            <a:off x="7973444" y="2324635"/>
            <a:ext cx="3027319" cy="2446824"/>
          </a:xfrm>
          <a:prstGeom prst="rect">
            <a:avLst/>
          </a:prstGeom>
          <a:noFill/>
        </p:spPr>
        <p:txBody>
          <a:bodyPr wrap="square" rtlCol="0">
            <a:spAutoFit/>
          </a:bodyPr>
          <a:lstStyle/>
          <a:p>
            <a:r>
              <a:rPr lang="en-GB" sz="1400" b="1" i="1" dirty="0">
                <a:solidFill>
                  <a:schemeClr val="bg1"/>
                </a:solidFill>
              </a:rPr>
              <a:t>Needs</a:t>
            </a:r>
          </a:p>
          <a:p>
            <a:pPr marL="342900" indent="-342900">
              <a:buFont typeface="Arial" panose="020B0604020202020204" pitchFamily="34" charset="0"/>
              <a:buChar char="•"/>
            </a:pPr>
            <a:r>
              <a:rPr lang="en-GB" sz="1100" dirty="0">
                <a:solidFill>
                  <a:schemeClr val="bg1"/>
                </a:solidFill>
              </a:rPr>
              <a:t>Understand what can be delivered today</a:t>
            </a:r>
          </a:p>
          <a:p>
            <a:pPr marL="342900" indent="-342900">
              <a:buFont typeface="Arial" panose="020B0604020202020204" pitchFamily="34" charset="0"/>
              <a:buChar char="•"/>
            </a:pPr>
            <a:r>
              <a:rPr lang="en-GB" sz="1100" dirty="0">
                <a:solidFill>
                  <a:schemeClr val="bg1"/>
                </a:solidFill>
              </a:rPr>
              <a:t>Reorganise teams based on achievable work</a:t>
            </a:r>
          </a:p>
          <a:p>
            <a:endParaRPr lang="en-GB" sz="1200" dirty="0">
              <a:solidFill>
                <a:schemeClr val="bg1"/>
              </a:solidFill>
            </a:endParaRPr>
          </a:p>
          <a:p>
            <a:r>
              <a:rPr lang="en-GB" sz="1400" b="1" i="1" dirty="0">
                <a:solidFill>
                  <a:schemeClr val="bg1"/>
                </a:solidFill>
              </a:rPr>
              <a:t>Pain Points</a:t>
            </a:r>
          </a:p>
          <a:p>
            <a:pPr marL="342900" indent="-342900">
              <a:buFont typeface="Arial" panose="020B0604020202020204" pitchFamily="34" charset="0"/>
              <a:buChar char="•"/>
            </a:pPr>
            <a:r>
              <a:rPr lang="en-GB" sz="1100" dirty="0">
                <a:solidFill>
                  <a:schemeClr val="bg1"/>
                </a:solidFill>
              </a:rPr>
              <a:t>Sudden weather changes</a:t>
            </a:r>
          </a:p>
          <a:p>
            <a:pPr marL="342900" indent="-342900">
              <a:buFont typeface="Arial" panose="020B0604020202020204" pitchFamily="34" charset="0"/>
              <a:buChar char="•"/>
            </a:pPr>
            <a:r>
              <a:rPr lang="en-GB" sz="1100" dirty="0">
                <a:solidFill>
                  <a:schemeClr val="bg1"/>
                </a:solidFill>
              </a:rPr>
              <a:t>Health and Safety compromised by unreasonable deliverables</a:t>
            </a:r>
          </a:p>
          <a:p>
            <a:pPr marL="342900" indent="-342900">
              <a:buFont typeface="Arial" panose="020B0604020202020204" pitchFamily="34" charset="0"/>
              <a:buChar char="•"/>
            </a:pPr>
            <a:endParaRPr lang="en-GB" sz="1100" dirty="0">
              <a:solidFill>
                <a:schemeClr val="bg1"/>
              </a:solidFill>
            </a:endParaRPr>
          </a:p>
          <a:p>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b="1" i="1" dirty="0">
              <a:solidFill>
                <a:schemeClr val="bg1"/>
              </a:solidFill>
            </a:endParaRPr>
          </a:p>
        </p:txBody>
      </p:sp>
      <p:pic>
        <p:nvPicPr>
          <p:cNvPr id="1030" name="Picture 6" descr="man pouring cements on road">
            <a:extLst>
              <a:ext uri="{FF2B5EF4-FFF2-40B4-BE49-F238E27FC236}">
                <a16:creationId xmlns:a16="http://schemas.microsoft.com/office/drawing/2014/main" id="{ACF11368-1098-63C9-3E8F-A220FE0DFD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576" t="10679" b="43633"/>
          <a:stretch/>
        </p:blipFill>
        <p:spPr bwMode="auto">
          <a:xfrm>
            <a:off x="8028384" y="1447063"/>
            <a:ext cx="904014" cy="83243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59E48FF-C81E-D83B-6AD3-652C6DB4F55E}"/>
              </a:ext>
            </a:extLst>
          </p:cNvPr>
          <p:cNvSpPr txBox="1"/>
          <p:nvPr/>
        </p:nvSpPr>
        <p:spPr>
          <a:xfrm>
            <a:off x="1523013" y="267116"/>
            <a:ext cx="1850997" cy="584775"/>
          </a:xfrm>
          <a:prstGeom prst="rect">
            <a:avLst/>
          </a:prstGeom>
          <a:noFill/>
        </p:spPr>
        <p:txBody>
          <a:bodyPr wrap="square" rtlCol="0">
            <a:spAutoFit/>
          </a:bodyPr>
          <a:lstStyle/>
          <a:p>
            <a:r>
              <a:rPr lang="en-GB" sz="3200" b="1" dirty="0">
                <a:solidFill>
                  <a:schemeClr val="bg1"/>
                </a:solidFill>
              </a:rPr>
              <a:t>USERS</a:t>
            </a:r>
            <a:endParaRPr lang="en-GB" sz="3600" b="1" dirty="0">
              <a:solidFill>
                <a:schemeClr val="bg1"/>
              </a:solidFill>
            </a:endParaRPr>
          </a:p>
        </p:txBody>
      </p:sp>
    </p:spTree>
    <p:extLst>
      <p:ext uri="{BB962C8B-B14F-4D97-AF65-F5344CB8AC3E}">
        <p14:creationId xmlns:p14="http://schemas.microsoft.com/office/powerpoint/2010/main" val="278767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2029C9A-3E9A-1E1F-7395-7CBCBCFE30F5}"/>
              </a:ext>
            </a:extLst>
          </p:cNvPr>
          <p:cNvSpPr/>
          <p:nvPr/>
        </p:nvSpPr>
        <p:spPr>
          <a:xfrm>
            <a:off x="189390" y="143073"/>
            <a:ext cx="11813220" cy="5636458"/>
          </a:xfrm>
          <a:prstGeom prst="roundRect">
            <a:avLst>
              <a:gd name="adj" fmla="val 1541"/>
            </a:avLst>
          </a:prstGeom>
          <a:solidFill>
            <a:srgbClr val="080E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descr="Text&#10;&#10;Description automatically generated">
            <a:extLst>
              <a:ext uri="{FF2B5EF4-FFF2-40B4-BE49-F238E27FC236}">
                <a16:creationId xmlns:a16="http://schemas.microsoft.com/office/drawing/2014/main" id="{17FD0DCA-9694-8636-6231-63488884A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41" y="262649"/>
            <a:ext cx="1181619" cy="582413"/>
          </a:xfrm>
          <a:prstGeom prst="rect">
            <a:avLst/>
          </a:prstGeom>
        </p:spPr>
      </p:pic>
      <p:sp>
        <p:nvSpPr>
          <p:cNvPr id="27" name="TextBox 26">
            <a:extLst>
              <a:ext uri="{FF2B5EF4-FFF2-40B4-BE49-F238E27FC236}">
                <a16:creationId xmlns:a16="http://schemas.microsoft.com/office/drawing/2014/main" id="{D59E48FF-C81E-D83B-6AD3-652C6DB4F55E}"/>
              </a:ext>
            </a:extLst>
          </p:cNvPr>
          <p:cNvSpPr txBox="1"/>
          <p:nvPr/>
        </p:nvSpPr>
        <p:spPr>
          <a:xfrm>
            <a:off x="1523013" y="267116"/>
            <a:ext cx="7031611" cy="584775"/>
          </a:xfrm>
          <a:prstGeom prst="rect">
            <a:avLst/>
          </a:prstGeom>
          <a:noFill/>
        </p:spPr>
        <p:txBody>
          <a:bodyPr wrap="square" rtlCol="0">
            <a:spAutoFit/>
          </a:bodyPr>
          <a:lstStyle/>
          <a:p>
            <a:r>
              <a:rPr lang="en-GB" sz="3200" b="1" dirty="0">
                <a:solidFill>
                  <a:schemeClr val="bg1"/>
                </a:solidFill>
              </a:rPr>
              <a:t>SOLUTION – PROJECT DIRECTOR</a:t>
            </a:r>
            <a:endParaRPr lang="en-GB" sz="3600" b="1" dirty="0">
              <a:solidFill>
                <a:schemeClr val="bg1"/>
              </a:solidFill>
            </a:endParaRPr>
          </a:p>
        </p:txBody>
      </p:sp>
      <p:grpSp>
        <p:nvGrpSpPr>
          <p:cNvPr id="7" name="Group 6">
            <a:extLst>
              <a:ext uri="{FF2B5EF4-FFF2-40B4-BE49-F238E27FC236}">
                <a16:creationId xmlns:a16="http://schemas.microsoft.com/office/drawing/2014/main" id="{5A6D302C-B143-65B6-C7A8-1F9531AD4687}"/>
              </a:ext>
            </a:extLst>
          </p:cNvPr>
          <p:cNvGrpSpPr/>
          <p:nvPr/>
        </p:nvGrpSpPr>
        <p:grpSpPr>
          <a:xfrm>
            <a:off x="5102605" y="1286436"/>
            <a:ext cx="6520137" cy="3802117"/>
            <a:chOff x="3101789" y="714678"/>
            <a:chExt cx="8292353" cy="4835557"/>
          </a:xfrm>
        </p:grpSpPr>
        <p:sp>
          <p:nvSpPr>
            <p:cNvPr id="3" name="Rectangle: Rounded Corners 2">
              <a:extLst>
                <a:ext uri="{FF2B5EF4-FFF2-40B4-BE49-F238E27FC236}">
                  <a16:creationId xmlns:a16="http://schemas.microsoft.com/office/drawing/2014/main" id="{8C85AF83-A7A4-C4E9-CF38-70F17D91984C}"/>
                </a:ext>
              </a:extLst>
            </p:cNvPr>
            <p:cNvSpPr/>
            <p:nvPr/>
          </p:nvSpPr>
          <p:spPr>
            <a:xfrm>
              <a:off x="3101789" y="714678"/>
              <a:ext cx="8292353" cy="4835557"/>
            </a:xfrm>
            <a:prstGeom prst="roundRect">
              <a:avLst>
                <a:gd name="adj" fmla="val 4550"/>
              </a:avLst>
            </a:prstGeom>
            <a:solidFill>
              <a:schemeClr val="bg2">
                <a:lumMod val="10000"/>
              </a:schemeClr>
            </a:solidFill>
            <a:ln w="6350">
              <a:solidFill>
                <a:schemeClr val="bg1">
                  <a:lumMod val="95000"/>
                </a:schemeClr>
              </a:solidFill>
            </a:ln>
            <a:effectLst>
              <a:glow rad="457200">
                <a:schemeClr val="bg1">
                  <a:alpha val="16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effectLst>
                  <a:glow rad="63500">
                    <a:schemeClr val="accent5">
                      <a:satMod val="175000"/>
                      <a:alpha val="40000"/>
                    </a:schemeClr>
                  </a:glow>
                </a:effectLst>
              </a:endParaRPr>
            </a:p>
          </p:txBody>
        </p:sp>
        <p:pic>
          <p:nvPicPr>
            <p:cNvPr id="6" name="Picture 5">
              <a:extLst>
                <a:ext uri="{FF2B5EF4-FFF2-40B4-BE49-F238E27FC236}">
                  <a16:creationId xmlns:a16="http://schemas.microsoft.com/office/drawing/2014/main" id="{505A8A66-9C12-6936-9CE0-30B1B42057DE}"/>
                </a:ext>
              </a:extLst>
            </p:cNvPr>
            <p:cNvPicPr>
              <a:picLocks noChangeAspect="1"/>
            </p:cNvPicPr>
            <p:nvPr/>
          </p:nvPicPr>
          <p:blipFill>
            <a:blip r:embed="rId6"/>
            <a:stretch>
              <a:fillRect/>
            </a:stretch>
          </p:blipFill>
          <p:spPr>
            <a:xfrm>
              <a:off x="3276379" y="891401"/>
              <a:ext cx="7944002" cy="4482109"/>
            </a:xfrm>
            <a:prstGeom prst="rect">
              <a:avLst/>
            </a:prstGeom>
            <a:ln>
              <a:solidFill>
                <a:srgbClr val="545952"/>
              </a:solidFill>
            </a:ln>
          </p:spPr>
        </p:pic>
      </p:grpSp>
      <p:sp>
        <p:nvSpPr>
          <p:cNvPr id="8" name="TextBox 7">
            <a:extLst>
              <a:ext uri="{FF2B5EF4-FFF2-40B4-BE49-F238E27FC236}">
                <a16:creationId xmlns:a16="http://schemas.microsoft.com/office/drawing/2014/main" id="{A538A26A-7666-7ED5-FBE2-E1CE91534228}"/>
              </a:ext>
            </a:extLst>
          </p:cNvPr>
          <p:cNvSpPr txBox="1"/>
          <p:nvPr/>
        </p:nvSpPr>
        <p:spPr>
          <a:xfrm>
            <a:off x="569258" y="1318052"/>
            <a:ext cx="3948954" cy="3293209"/>
          </a:xfrm>
          <a:prstGeom prst="rect">
            <a:avLst/>
          </a:prstGeom>
          <a:noFill/>
        </p:spPr>
        <p:txBody>
          <a:bodyPr wrap="square" rtlCol="0">
            <a:spAutoFit/>
          </a:bodyPr>
          <a:lstStyle/>
          <a:p>
            <a:r>
              <a:rPr lang="en-GB" b="1" i="1" dirty="0">
                <a:solidFill>
                  <a:schemeClr val="bg1"/>
                </a:solidFill>
              </a:rPr>
              <a:t>PROJECT WIDE</a:t>
            </a:r>
          </a:p>
          <a:p>
            <a:endParaRPr lang="en-GB" b="1" i="1" dirty="0">
              <a:solidFill>
                <a:schemeClr val="bg1"/>
              </a:solidFill>
            </a:endParaRPr>
          </a:p>
          <a:p>
            <a:pPr marL="342900" indent="-342900">
              <a:buFont typeface="Arial" panose="020B0604020202020204" pitchFamily="34" charset="0"/>
              <a:buChar char="•"/>
            </a:pPr>
            <a:r>
              <a:rPr lang="en-GB" sz="1400" dirty="0">
                <a:solidFill>
                  <a:schemeClr val="bg1"/>
                </a:solidFill>
              </a:rPr>
              <a:t>Amalgamate all projects across the scheme</a:t>
            </a:r>
          </a:p>
          <a:p>
            <a:pPr marL="342900" indent="-342900">
              <a:buFont typeface="Arial" panose="020B0604020202020204" pitchFamily="34" charset="0"/>
              <a:buChar char="•"/>
            </a:pPr>
            <a:r>
              <a:rPr lang="en-GB" sz="1400" dirty="0">
                <a:solidFill>
                  <a:schemeClr val="bg1"/>
                </a:solidFill>
              </a:rPr>
              <a:t>Projects ranked by potential climate impact</a:t>
            </a:r>
          </a:p>
          <a:p>
            <a:pPr marL="342900" indent="-342900">
              <a:buFont typeface="Arial" panose="020B0604020202020204" pitchFamily="34" charset="0"/>
              <a:buChar char="•"/>
            </a:pPr>
            <a:endParaRPr lang="en-GB" sz="1400" dirty="0">
              <a:solidFill>
                <a:schemeClr val="bg1"/>
              </a:solidFill>
            </a:endParaRPr>
          </a:p>
          <a:p>
            <a:endParaRPr lang="en-GB" sz="1400" dirty="0">
              <a:solidFill>
                <a:schemeClr val="bg1"/>
              </a:solidFill>
            </a:endParaRPr>
          </a:p>
          <a:p>
            <a:endParaRPr lang="en-GB" sz="1600" dirty="0">
              <a:solidFill>
                <a:schemeClr val="bg1"/>
              </a:solidFill>
            </a:endParaRPr>
          </a:p>
          <a:p>
            <a:r>
              <a:rPr lang="en-GB" b="1" i="1" dirty="0">
                <a:solidFill>
                  <a:schemeClr val="bg1"/>
                </a:solidFill>
              </a:rPr>
              <a:t>INSTANT</a:t>
            </a:r>
          </a:p>
          <a:p>
            <a:endParaRPr lang="en-GB" b="1" i="1" dirty="0">
              <a:solidFill>
                <a:schemeClr val="bg1"/>
              </a:solidFill>
            </a:endParaRPr>
          </a:p>
          <a:p>
            <a:pPr marL="342900" indent="-342900">
              <a:buFont typeface="Arial" panose="020B0604020202020204" pitchFamily="34" charset="0"/>
              <a:buChar char="•"/>
            </a:pPr>
            <a:r>
              <a:rPr lang="en-GB" sz="1400" dirty="0">
                <a:solidFill>
                  <a:schemeClr val="bg1"/>
                </a:solidFill>
              </a:rPr>
              <a:t>Immediate data means instant decisions</a:t>
            </a:r>
          </a:p>
          <a:p>
            <a:pPr marL="342900" indent="-342900">
              <a:buFont typeface="Arial" panose="020B0604020202020204" pitchFamily="34" charset="0"/>
              <a:buChar char="•"/>
            </a:pPr>
            <a:r>
              <a:rPr lang="en-GB" sz="1400" dirty="0">
                <a:solidFill>
                  <a:schemeClr val="bg1"/>
                </a:solidFill>
              </a:rPr>
              <a:t>Compatible with any size project</a:t>
            </a:r>
          </a:p>
          <a:p>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b="1" i="1" dirty="0">
              <a:solidFill>
                <a:schemeClr val="bg1"/>
              </a:solidFill>
            </a:endParaRPr>
          </a:p>
        </p:txBody>
      </p:sp>
      <p:pic>
        <p:nvPicPr>
          <p:cNvPr id="11" name="Project Dash">
            <a:hlinkClick r:id="" action="ppaction://media"/>
            <a:extLst>
              <a:ext uri="{FF2B5EF4-FFF2-40B4-BE49-F238E27FC236}">
                <a16:creationId xmlns:a16="http://schemas.microsoft.com/office/drawing/2014/main" id="{6E3C0612-DCCF-102F-94EF-DC2A57F14B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5143" t="13553" r="5789" b="6118"/>
          <a:stretch/>
        </p:blipFill>
        <p:spPr>
          <a:xfrm>
            <a:off x="5239882" y="1422391"/>
            <a:ext cx="6246234" cy="3566233"/>
          </a:xfrm>
          <a:prstGeom prst="rect">
            <a:avLst/>
          </a:prstGeom>
        </p:spPr>
      </p:pic>
    </p:spTree>
    <p:extLst>
      <p:ext uri="{BB962C8B-B14F-4D97-AF65-F5344CB8AC3E}">
        <p14:creationId xmlns:p14="http://schemas.microsoft.com/office/powerpoint/2010/main" val="348492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4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2029C9A-3E9A-1E1F-7395-7CBCBCFE30F5}"/>
              </a:ext>
            </a:extLst>
          </p:cNvPr>
          <p:cNvSpPr/>
          <p:nvPr/>
        </p:nvSpPr>
        <p:spPr>
          <a:xfrm>
            <a:off x="189390" y="130010"/>
            <a:ext cx="11813220" cy="5636458"/>
          </a:xfrm>
          <a:prstGeom prst="roundRect">
            <a:avLst>
              <a:gd name="adj" fmla="val 1541"/>
            </a:avLst>
          </a:prstGeom>
          <a:solidFill>
            <a:srgbClr val="080E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descr="Text&#10;&#10;Description automatically generated">
            <a:extLst>
              <a:ext uri="{FF2B5EF4-FFF2-40B4-BE49-F238E27FC236}">
                <a16:creationId xmlns:a16="http://schemas.microsoft.com/office/drawing/2014/main" id="{17FD0DCA-9694-8636-6231-63488884A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41" y="262649"/>
            <a:ext cx="1181619" cy="582413"/>
          </a:xfrm>
          <a:prstGeom prst="rect">
            <a:avLst/>
          </a:prstGeom>
        </p:spPr>
      </p:pic>
      <p:sp>
        <p:nvSpPr>
          <p:cNvPr id="27" name="TextBox 26">
            <a:extLst>
              <a:ext uri="{FF2B5EF4-FFF2-40B4-BE49-F238E27FC236}">
                <a16:creationId xmlns:a16="http://schemas.microsoft.com/office/drawing/2014/main" id="{D59E48FF-C81E-D83B-6AD3-652C6DB4F55E}"/>
              </a:ext>
            </a:extLst>
          </p:cNvPr>
          <p:cNvSpPr txBox="1"/>
          <p:nvPr/>
        </p:nvSpPr>
        <p:spPr>
          <a:xfrm>
            <a:off x="1523013" y="267116"/>
            <a:ext cx="7031611" cy="584775"/>
          </a:xfrm>
          <a:prstGeom prst="rect">
            <a:avLst/>
          </a:prstGeom>
          <a:noFill/>
        </p:spPr>
        <p:txBody>
          <a:bodyPr wrap="square" rtlCol="0">
            <a:spAutoFit/>
          </a:bodyPr>
          <a:lstStyle/>
          <a:p>
            <a:r>
              <a:rPr lang="en-GB" sz="3200" b="1" dirty="0">
                <a:solidFill>
                  <a:schemeClr val="bg1"/>
                </a:solidFill>
              </a:rPr>
              <a:t>SOLUTION – PROJECT MANAGER</a:t>
            </a:r>
            <a:endParaRPr lang="en-GB" sz="3600" b="1" dirty="0">
              <a:solidFill>
                <a:schemeClr val="bg1"/>
              </a:solidFill>
            </a:endParaRPr>
          </a:p>
        </p:txBody>
      </p:sp>
      <p:grpSp>
        <p:nvGrpSpPr>
          <p:cNvPr id="2" name="Group 1">
            <a:extLst>
              <a:ext uri="{FF2B5EF4-FFF2-40B4-BE49-F238E27FC236}">
                <a16:creationId xmlns:a16="http://schemas.microsoft.com/office/drawing/2014/main" id="{5F536AEA-6804-8C3D-3E27-62AFCF452A35}"/>
              </a:ext>
            </a:extLst>
          </p:cNvPr>
          <p:cNvGrpSpPr/>
          <p:nvPr/>
        </p:nvGrpSpPr>
        <p:grpSpPr>
          <a:xfrm>
            <a:off x="5102605" y="1286436"/>
            <a:ext cx="6520137" cy="3802117"/>
            <a:chOff x="3101789" y="714678"/>
            <a:chExt cx="8292353" cy="4835557"/>
          </a:xfrm>
        </p:grpSpPr>
        <p:sp>
          <p:nvSpPr>
            <p:cNvPr id="3" name="Rectangle: Rounded Corners 2">
              <a:extLst>
                <a:ext uri="{FF2B5EF4-FFF2-40B4-BE49-F238E27FC236}">
                  <a16:creationId xmlns:a16="http://schemas.microsoft.com/office/drawing/2014/main" id="{6CC38811-C1EF-E326-2851-2FBB9A7530C0}"/>
                </a:ext>
              </a:extLst>
            </p:cNvPr>
            <p:cNvSpPr/>
            <p:nvPr/>
          </p:nvSpPr>
          <p:spPr>
            <a:xfrm>
              <a:off x="3101789" y="714678"/>
              <a:ext cx="8292353" cy="4835557"/>
            </a:xfrm>
            <a:prstGeom prst="roundRect">
              <a:avLst>
                <a:gd name="adj" fmla="val 4550"/>
              </a:avLst>
            </a:prstGeom>
            <a:solidFill>
              <a:schemeClr val="bg2">
                <a:lumMod val="10000"/>
              </a:schemeClr>
            </a:solidFill>
            <a:ln w="6350">
              <a:solidFill>
                <a:schemeClr val="bg1">
                  <a:lumMod val="95000"/>
                </a:schemeClr>
              </a:solidFill>
            </a:ln>
            <a:effectLst>
              <a:glow rad="457200">
                <a:schemeClr val="bg1">
                  <a:alpha val="16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effectLst>
                  <a:glow rad="63500">
                    <a:schemeClr val="accent5">
                      <a:satMod val="175000"/>
                      <a:alpha val="40000"/>
                    </a:schemeClr>
                  </a:glow>
                </a:effectLst>
              </a:endParaRPr>
            </a:p>
          </p:txBody>
        </p:sp>
        <p:pic>
          <p:nvPicPr>
            <p:cNvPr id="4" name="Picture 3">
              <a:extLst>
                <a:ext uri="{FF2B5EF4-FFF2-40B4-BE49-F238E27FC236}">
                  <a16:creationId xmlns:a16="http://schemas.microsoft.com/office/drawing/2014/main" id="{966178A6-185C-089E-6DF4-40419D78667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76379" y="980314"/>
              <a:ext cx="7944001" cy="4304281"/>
            </a:xfrm>
            <a:prstGeom prst="rect">
              <a:avLst/>
            </a:prstGeom>
            <a:ln>
              <a:solidFill>
                <a:srgbClr val="545952"/>
              </a:solidFill>
            </a:ln>
          </p:spPr>
        </p:pic>
      </p:grpSp>
      <p:sp>
        <p:nvSpPr>
          <p:cNvPr id="7" name="TextBox 6">
            <a:extLst>
              <a:ext uri="{FF2B5EF4-FFF2-40B4-BE49-F238E27FC236}">
                <a16:creationId xmlns:a16="http://schemas.microsoft.com/office/drawing/2014/main" id="{013C3B9B-BDB5-9E78-CEC9-B09B58081500}"/>
              </a:ext>
            </a:extLst>
          </p:cNvPr>
          <p:cNvSpPr txBox="1"/>
          <p:nvPr/>
        </p:nvSpPr>
        <p:spPr>
          <a:xfrm>
            <a:off x="569258" y="1318052"/>
            <a:ext cx="3948954" cy="4154984"/>
          </a:xfrm>
          <a:prstGeom prst="rect">
            <a:avLst/>
          </a:prstGeom>
          <a:noFill/>
        </p:spPr>
        <p:txBody>
          <a:bodyPr wrap="square" rtlCol="0">
            <a:spAutoFit/>
          </a:bodyPr>
          <a:lstStyle/>
          <a:p>
            <a:r>
              <a:rPr lang="en-GB" b="1" i="1" dirty="0">
                <a:solidFill>
                  <a:schemeClr val="bg1"/>
                </a:solidFill>
              </a:rPr>
              <a:t>DETAIL</a:t>
            </a:r>
          </a:p>
          <a:p>
            <a:endParaRPr lang="en-GB" b="1" i="1" dirty="0">
              <a:solidFill>
                <a:schemeClr val="bg1"/>
              </a:solidFill>
            </a:endParaRPr>
          </a:p>
          <a:p>
            <a:pPr marL="342900" indent="-342900">
              <a:buFont typeface="Arial" panose="020B0604020202020204" pitchFamily="34" charset="0"/>
              <a:buChar char="•"/>
            </a:pPr>
            <a:r>
              <a:rPr lang="en-GB" sz="1400" dirty="0">
                <a:solidFill>
                  <a:schemeClr val="bg1"/>
                </a:solidFill>
              </a:rPr>
              <a:t>Week look ahead for short term scheduling</a:t>
            </a:r>
          </a:p>
          <a:p>
            <a:pPr marL="342900" indent="-342900">
              <a:buFont typeface="Arial" panose="020B0604020202020204" pitchFamily="34" charset="0"/>
              <a:buChar char="•"/>
            </a:pPr>
            <a:r>
              <a:rPr lang="en-GB" sz="1400" dirty="0">
                <a:solidFill>
                  <a:schemeClr val="bg1"/>
                </a:solidFill>
              </a:rPr>
              <a:t>Identify which activities will be affected</a:t>
            </a:r>
          </a:p>
          <a:p>
            <a:pPr marL="342900" indent="-342900">
              <a:buFont typeface="Arial" panose="020B0604020202020204" pitchFamily="34" charset="0"/>
              <a:buChar char="•"/>
            </a:pPr>
            <a:endParaRPr lang="en-GB" sz="1400" dirty="0">
              <a:solidFill>
                <a:schemeClr val="bg1"/>
              </a:solidFill>
            </a:endParaRPr>
          </a:p>
          <a:p>
            <a:pPr marL="342900" indent="-342900">
              <a:buFont typeface="Arial" panose="020B0604020202020204" pitchFamily="34" charset="0"/>
              <a:buChar char="•"/>
            </a:pPr>
            <a:endParaRPr lang="en-GB" sz="1400" dirty="0">
              <a:solidFill>
                <a:schemeClr val="bg1"/>
              </a:solidFill>
            </a:endParaRPr>
          </a:p>
          <a:p>
            <a:endParaRPr lang="en-GB" sz="1400" dirty="0">
              <a:solidFill>
                <a:schemeClr val="bg1"/>
              </a:solidFill>
            </a:endParaRPr>
          </a:p>
          <a:p>
            <a:endParaRPr lang="en-GB" sz="1600" dirty="0">
              <a:solidFill>
                <a:schemeClr val="bg1"/>
              </a:solidFill>
            </a:endParaRPr>
          </a:p>
          <a:p>
            <a:r>
              <a:rPr lang="en-GB" b="1" i="1" dirty="0">
                <a:solidFill>
                  <a:schemeClr val="bg1"/>
                </a:solidFill>
              </a:rPr>
              <a:t>REMEDY</a:t>
            </a:r>
          </a:p>
          <a:p>
            <a:endParaRPr lang="en-GB" b="1" i="1" dirty="0">
              <a:solidFill>
                <a:schemeClr val="bg1"/>
              </a:solidFill>
            </a:endParaRPr>
          </a:p>
          <a:p>
            <a:pPr marL="342900" indent="-342900">
              <a:buFont typeface="Arial" panose="020B0604020202020204" pitchFamily="34" charset="0"/>
              <a:buChar char="•"/>
            </a:pPr>
            <a:r>
              <a:rPr lang="en-GB" sz="1400" dirty="0">
                <a:solidFill>
                  <a:schemeClr val="bg1"/>
                </a:solidFill>
              </a:rPr>
              <a:t>Reschedule work to accommodate weather conditions</a:t>
            </a:r>
          </a:p>
          <a:p>
            <a:pPr marL="342900" indent="-342900">
              <a:buFont typeface="Arial" panose="020B0604020202020204" pitchFamily="34" charset="0"/>
              <a:buChar char="•"/>
            </a:pPr>
            <a:r>
              <a:rPr lang="en-GB" sz="1400" dirty="0">
                <a:solidFill>
                  <a:schemeClr val="bg1"/>
                </a:solidFill>
              </a:rPr>
              <a:t>Get forewarning of potential Sub-Contract compensation events</a:t>
            </a:r>
          </a:p>
          <a:p>
            <a:pPr marL="342900" indent="-342900">
              <a:buFont typeface="Arial" panose="020B0604020202020204" pitchFamily="34" charset="0"/>
              <a:buChar char="•"/>
            </a:pPr>
            <a:r>
              <a:rPr lang="en-GB" sz="1400" dirty="0">
                <a:solidFill>
                  <a:schemeClr val="bg1"/>
                </a:solidFill>
              </a:rPr>
              <a:t>£40,000 / week</a:t>
            </a:r>
          </a:p>
          <a:p>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b="1" i="1" dirty="0">
              <a:solidFill>
                <a:schemeClr val="bg1"/>
              </a:solidFill>
            </a:endParaRPr>
          </a:p>
        </p:txBody>
      </p:sp>
      <p:pic>
        <p:nvPicPr>
          <p:cNvPr id="11" name="Manager Dash">
            <a:hlinkClick r:id="" action="ppaction://media"/>
            <a:extLst>
              <a:ext uri="{FF2B5EF4-FFF2-40B4-BE49-F238E27FC236}">
                <a16:creationId xmlns:a16="http://schemas.microsoft.com/office/drawing/2014/main" id="{222AEB58-77D5-C28C-6E82-505A7F2315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4571" t="13045" r="6214" b="10581"/>
          <a:stretch/>
        </p:blipFill>
        <p:spPr>
          <a:xfrm>
            <a:off x="5239882" y="1495301"/>
            <a:ext cx="6246234" cy="3384384"/>
          </a:xfrm>
          <a:prstGeom prst="rect">
            <a:avLst/>
          </a:prstGeom>
        </p:spPr>
      </p:pic>
    </p:spTree>
    <p:extLst>
      <p:ext uri="{BB962C8B-B14F-4D97-AF65-F5344CB8AC3E}">
        <p14:creationId xmlns:p14="http://schemas.microsoft.com/office/powerpoint/2010/main" val="114518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2029C9A-3E9A-1E1F-7395-7CBCBCFE30F5}"/>
              </a:ext>
            </a:extLst>
          </p:cNvPr>
          <p:cNvSpPr/>
          <p:nvPr/>
        </p:nvSpPr>
        <p:spPr>
          <a:xfrm>
            <a:off x="189390" y="130010"/>
            <a:ext cx="11813220" cy="5636458"/>
          </a:xfrm>
          <a:prstGeom prst="roundRect">
            <a:avLst>
              <a:gd name="adj" fmla="val 1541"/>
            </a:avLst>
          </a:prstGeom>
          <a:solidFill>
            <a:srgbClr val="080E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descr="Text&#10;&#10;Description automatically generated">
            <a:extLst>
              <a:ext uri="{FF2B5EF4-FFF2-40B4-BE49-F238E27FC236}">
                <a16:creationId xmlns:a16="http://schemas.microsoft.com/office/drawing/2014/main" id="{17FD0DCA-9694-8636-6231-63488884A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41" y="262649"/>
            <a:ext cx="1181619" cy="582413"/>
          </a:xfrm>
          <a:prstGeom prst="rect">
            <a:avLst/>
          </a:prstGeom>
        </p:spPr>
      </p:pic>
      <p:sp>
        <p:nvSpPr>
          <p:cNvPr id="27" name="TextBox 26">
            <a:extLst>
              <a:ext uri="{FF2B5EF4-FFF2-40B4-BE49-F238E27FC236}">
                <a16:creationId xmlns:a16="http://schemas.microsoft.com/office/drawing/2014/main" id="{D59E48FF-C81E-D83B-6AD3-652C6DB4F55E}"/>
              </a:ext>
            </a:extLst>
          </p:cNvPr>
          <p:cNvSpPr txBox="1"/>
          <p:nvPr/>
        </p:nvSpPr>
        <p:spPr>
          <a:xfrm>
            <a:off x="1523013" y="267116"/>
            <a:ext cx="7031611" cy="584775"/>
          </a:xfrm>
          <a:prstGeom prst="rect">
            <a:avLst/>
          </a:prstGeom>
          <a:noFill/>
        </p:spPr>
        <p:txBody>
          <a:bodyPr wrap="square" rtlCol="0">
            <a:spAutoFit/>
          </a:bodyPr>
          <a:lstStyle/>
          <a:p>
            <a:r>
              <a:rPr lang="en-GB" sz="3200" b="1" dirty="0">
                <a:solidFill>
                  <a:schemeClr val="bg1"/>
                </a:solidFill>
              </a:rPr>
              <a:t>SOLUTION – SITE OPERATIVE</a:t>
            </a:r>
            <a:endParaRPr lang="en-GB" sz="3600" b="1" dirty="0">
              <a:solidFill>
                <a:schemeClr val="bg1"/>
              </a:solidFill>
            </a:endParaRPr>
          </a:p>
        </p:txBody>
      </p:sp>
      <p:grpSp>
        <p:nvGrpSpPr>
          <p:cNvPr id="5" name="Group 4">
            <a:extLst>
              <a:ext uri="{FF2B5EF4-FFF2-40B4-BE49-F238E27FC236}">
                <a16:creationId xmlns:a16="http://schemas.microsoft.com/office/drawing/2014/main" id="{80481398-6F8B-E974-D0E5-1DDD1590B238}"/>
              </a:ext>
            </a:extLst>
          </p:cNvPr>
          <p:cNvGrpSpPr/>
          <p:nvPr/>
        </p:nvGrpSpPr>
        <p:grpSpPr>
          <a:xfrm>
            <a:off x="8354407" y="312368"/>
            <a:ext cx="2915279" cy="5208989"/>
            <a:chOff x="5822174" y="1021977"/>
            <a:chExt cx="2245203" cy="4011705"/>
          </a:xfrm>
        </p:grpSpPr>
        <p:sp>
          <p:nvSpPr>
            <p:cNvPr id="4" name="Rectangle: Rounded Corners 3">
              <a:extLst>
                <a:ext uri="{FF2B5EF4-FFF2-40B4-BE49-F238E27FC236}">
                  <a16:creationId xmlns:a16="http://schemas.microsoft.com/office/drawing/2014/main" id="{3A29F884-C43A-676A-E85D-2256F1154186}"/>
                </a:ext>
              </a:extLst>
            </p:cNvPr>
            <p:cNvSpPr/>
            <p:nvPr/>
          </p:nvSpPr>
          <p:spPr>
            <a:xfrm>
              <a:off x="5822174" y="1021977"/>
              <a:ext cx="2245203" cy="4011705"/>
            </a:xfrm>
            <a:prstGeom prst="roundRect">
              <a:avLst>
                <a:gd name="adj" fmla="val 5755"/>
              </a:avLst>
            </a:prstGeom>
            <a:solidFill>
              <a:schemeClr val="bg2">
                <a:lumMod val="10000"/>
              </a:schemeClr>
            </a:solidFill>
            <a:ln w="6350">
              <a:solidFill>
                <a:schemeClr val="bg1">
                  <a:lumMod val="95000"/>
                </a:schemeClr>
              </a:solidFill>
            </a:ln>
            <a:effectLst>
              <a:glow rad="457200">
                <a:schemeClr val="bg1">
                  <a:alpha val="16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effectLst>
                  <a:glow rad="63500">
                    <a:schemeClr val="accent5">
                      <a:satMod val="175000"/>
                      <a:alpha val="40000"/>
                    </a:schemeClr>
                  </a:glow>
                </a:effectLst>
              </a:endParaRPr>
            </a:p>
          </p:txBody>
        </p:sp>
        <p:pic>
          <p:nvPicPr>
            <p:cNvPr id="3" name="Picture 2">
              <a:extLst>
                <a:ext uri="{FF2B5EF4-FFF2-40B4-BE49-F238E27FC236}">
                  <a16:creationId xmlns:a16="http://schemas.microsoft.com/office/drawing/2014/main" id="{710E59C9-2320-721C-EE0D-1D7BF340E7AA}"/>
                </a:ext>
              </a:extLst>
            </p:cNvPr>
            <p:cNvPicPr>
              <a:picLocks noChangeAspect="1"/>
            </p:cNvPicPr>
            <p:nvPr/>
          </p:nvPicPr>
          <p:blipFill>
            <a:blip r:embed="rId4"/>
            <a:stretch>
              <a:fillRect/>
            </a:stretch>
          </p:blipFill>
          <p:spPr>
            <a:xfrm>
              <a:off x="5906873" y="1129552"/>
              <a:ext cx="2080680" cy="3705795"/>
            </a:xfrm>
            <a:prstGeom prst="rect">
              <a:avLst/>
            </a:prstGeom>
          </p:spPr>
        </p:pic>
      </p:grpSp>
      <p:sp>
        <p:nvSpPr>
          <p:cNvPr id="6" name="TextBox 5">
            <a:extLst>
              <a:ext uri="{FF2B5EF4-FFF2-40B4-BE49-F238E27FC236}">
                <a16:creationId xmlns:a16="http://schemas.microsoft.com/office/drawing/2014/main" id="{608428E2-711F-DFC1-A3F9-FECD714AD024}"/>
              </a:ext>
            </a:extLst>
          </p:cNvPr>
          <p:cNvSpPr txBox="1"/>
          <p:nvPr/>
        </p:nvSpPr>
        <p:spPr>
          <a:xfrm>
            <a:off x="569257" y="1318052"/>
            <a:ext cx="5335154" cy="3293209"/>
          </a:xfrm>
          <a:prstGeom prst="rect">
            <a:avLst/>
          </a:prstGeom>
          <a:noFill/>
        </p:spPr>
        <p:txBody>
          <a:bodyPr wrap="square" rtlCol="0">
            <a:spAutoFit/>
          </a:bodyPr>
          <a:lstStyle/>
          <a:p>
            <a:r>
              <a:rPr lang="en-GB" b="1" i="1" dirty="0">
                <a:solidFill>
                  <a:schemeClr val="bg1"/>
                </a:solidFill>
              </a:rPr>
              <a:t>INSIGHT</a:t>
            </a:r>
          </a:p>
          <a:p>
            <a:endParaRPr lang="en-GB" b="1" i="1" dirty="0">
              <a:solidFill>
                <a:schemeClr val="bg1"/>
              </a:solidFill>
            </a:endParaRPr>
          </a:p>
          <a:p>
            <a:pPr marL="342900" indent="-342900">
              <a:buFont typeface="Arial" panose="020B0604020202020204" pitchFamily="34" charset="0"/>
              <a:buChar char="•"/>
            </a:pPr>
            <a:r>
              <a:rPr lang="en-GB" sz="1400" dirty="0">
                <a:solidFill>
                  <a:schemeClr val="bg1"/>
                </a:solidFill>
              </a:rPr>
              <a:t>Input work activity and planned time</a:t>
            </a:r>
          </a:p>
          <a:p>
            <a:pPr marL="342900" indent="-342900">
              <a:buFont typeface="Arial" panose="020B0604020202020204" pitchFamily="34" charset="0"/>
              <a:buChar char="•"/>
            </a:pPr>
            <a:r>
              <a:rPr lang="en-GB" sz="1400" dirty="0">
                <a:solidFill>
                  <a:schemeClr val="bg1"/>
                </a:solidFill>
              </a:rPr>
              <a:t>Immediate go/no go based on safe weather limits</a:t>
            </a:r>
          </a:p>
          <a:p>
            <a:pPr marL="342900" indent="-342900">
              <a:buFont typeface="Arial" panose="020B0604020202020204" pitchFamily="34" charset="0"/>
              <a:buChar char="•"/>
            </a:pPr>
            <a:endParaRPr lang="en-GB" sz="1400" dirty="0">
              <a:solidFill>
                <a:schemeClr val="bg1"/>
              </a:solidFill>
            </a:endParaRPr>
          </a:p>
          <a:p>
            <a:endParaRPr lang="en-GB" sz="1400" dirty="0">
              <a:solidFill>
                <a:schemeClr val="bg1"/>
              </a:solidFill>
            </a:endParaRPr>
          </a:p>
          <a:p>
            <a:endParaRPr lang="en-GB" sz="1600" dirty="0">
              <a:solidFill>
                <a:schemeClr val="bg1"/>
              </a:solidFill>
            </a:endParaRPr>
          </a:p>
          <a:p>
            <a:r>
              <a:rPr lang="en-GB" b="1" i="1" dirty="0">
                <a:solidFill>
                  <a:schemeClr val="bg1"/>
                </a:solidFill>
              </a:rPr>
              <a:t>RECORD</a:t>
            </a:r>
          </a:p>
          <a:p>
            <a:endParaRPr lang="en-GB" b="1" i="1" dirty="0">
              <a:solidFill>
                <a:schemeClr val="bg1"/>
              </a:solidFill>
            </a:endParaRPr>
          </a:p>
          <a:p>
            <a:pPr marL="342900" indent="-342900">
              <a:buFont typeface="Arial" panose="020B0604020202020204" pitchFamily="34" charset="0"/>
              <a:buChar char="•"/>
            </a:pPr>
            <a:r>
              <a:rPr lang="en-GB" sz="1400" dirty="0">
                <a:solidFill>
                  <a:schemeClr val="bg1"/>
                </a:solidFill>
              </a:rPr>
              <a:t>Add observations to the app to build out a more accurate model</a:t>
            </a:r>
          </a:p>
          <a:p>
            <a:pPr marL="342900" indent="-342900">
              <a:buFont typeface="Arial" panose="020B0604020202020204" pitchFamily="34" charset="0"/>
              <a:buChar char="•"/>
            </a:pPr>
            <a:r>
              <a:rPr lang="en-GB" sz="1400" dirty="0">
                <a:solidFill>
                  <a:schemeClr val="bg1"/>
                </a:solidFill>
              </a:rPr>
              <a:t>Understand how weather impacts site safety</a:t>
            </a:r>
          </a:p>
          <a:p>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b="1" i="1" dirty="0">
              <a:solidFill>
                <a:schemeClr val="bg1"/>
              </a:solidFill>
            </a:endParaRPr>
          </a:p>
        </p:txBody>
      </p:sp>
      <p:sp>
        <p:nvSpPr>
          <p:cNvPr id="8" name="Rectangle: Rounded Corners 7">
            <a:extLst>
              <a:ext uri="{FF2B5EF4-FFF2-40B4-BE49-F238E27FC236}">
                <a16:creationId xmlns:a16="http://schemas.microsoft.com/office/drawing/2014/main" id="{67A0AF5D-164E-5066-ACF3-F50075830A68}"/>
              </a:ext>
            </a:extLst>
          </p:cNvPr>
          <p:cNvSpPr/>
          <p:nvPr/>
        </p:nvSpPr>
        <p:spPr>
          <a:xfrm>
            <a:off x="5855641" y="1531594"/>
            <a:ext cx="2243328" cy="4008354"/>
          </a:xfrm>
          <a:prstGeom prst="roundRect">
            <a:avLst>
              <a:gd name="adj" fmla="val 5755"/>
            </a:avLst>
          </a:prstGeom>
          <a:solidFill>
            <a:schemeClr val="bg2">
              <a:lumMod val="10000"/>
            </a:schemeClr>
          </a:solidFill>
          <a:ln w="6350">
            <a:solidFill>
              <a:schemeClr val="bg1">
                <a:lumMod val="95000"/>
              </a:schemeClr>
            </a:solidFill>
          </a:ln>
          <a:effectLst>
            <a:glow rad="304800">
              <a:schemeClr val="bg1">
                <a:alpha val="5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effectLst>
                <a:glow rad="114300">
                  <a:schemeClr val="accent5">
                    <a:satMod val="175000"/>
                  </a:schemeClr>
                </a:glow>
              </a:effectLst>
            </a:endParaRPr>
          </a:p>
        </p:txBody>
      </p:sp>
      <p:pic>
        <p:nvPicPr>
          <p:cNvPr id="11" name="Picture 10">
            <a:extLst>
              <a:ext uri="{FF2B5EF4-FFF2-40B4-BE49-F238E27FC236}">
                <a16:creationId xmlns:a16="http://schemas.microsoft.com/office/drawing/2014/main" id="{0902ED06-6EBC-3F69-8CED-04802D8B1D09}"/>
              </a:ext>
            </a:extLst>
          </p:cNvPr>
          <p:cNvPicPr>
            <a:picLocks noChangeAspect="1"/>
          </p:cNvPicPr>
          <p:nvPr/>
        </p:nvPicPr>
        <p:blipFill rotWithShape="1">
          <a:blip r:embed="rId5">
            <a:extLst>
              <a:ext uri="{28A0092B-C50C-407E-A947-70E740481C1C}">
                <a14:useLocalDpi xmlns:a14="http://schemas.microsoft.com/office/drawing/2010/main" val="0"/>
              </a:ext>
            </a:extLst>
          </a:blip>
          <a:srcRect t="766" r="1818"/>
          <a:stretch/>
        </p:blipFill>
        <p:spPr>
          <a:xfrm>
            <a:off x="5940269" y="1676400"/>
            <a:ext cx="2041137" cy="3656246"/>
          </a:xfrm>
          <a:prstGeom prst="rect">
            <a:avLst/>
          </a:prstGeom>
        </p:spPr>
      </p:pic>
    </p:spTree>
    <p:extLst>
      <p:ext uri="{BB962C8B-B14F-4D97-AF65-F5344CB8AC3E}">
        <p14:creationId xmlns:p14="http://schemas.microsoft.com/office/powerpoint/2010/main" val="3143315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2029C9A-3E9A-1E1F-7395-7CBCBCFE30F5}"/>
              </a:ext>
            </a:extLst>
          </p:cNvPr>
          <p:cNvSpPr/>
          <p:nvPr/>
        </p:nvSpPr>
        <p:spPr>
          <a:xfrm>
            <a:off x="189390" y="130010"/>
            <a:ext cx="11813220" cy="5636458"/>
          </a:xfrm>
          <a:prstGeom prst="roundRect">
            <a:avLst>
              <a:gd name="adj" fmla="val 1541"/>
            </a:avLst>
          </a:prstGeom>
          <a:solidFill>
            <a:srgbClr val="080E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descr="Text&#10;&#10;Description automatically generated">
            <a:extLst>
              <a:ext uri="{FF2B5EF4-FFF2-40B4-BE49-F238E27FC236}">
                <a16:creationId xmlns:a16="http://schemas.microsoft.com/office/drawing/2014/main" id="{17FD0DCA-9694-8636-6231-63488884A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41" y="262649"/>
            <a:ext cx="1181619" cy="582413"/>
          </a:xfrm>
          <a:prstGeom prst="rect">
            <a:avLst/>
          </a:prstGeom>
        </p:spPr>
      </p:pic>
      <p:sp>
        <p:nvSpPr>
          <p:cNvPr id="27" name="TextBox 26">
            <a:extLst>
              <a:ext uri="{FF2B5EF4-FFF2-40B4-BE49-F238E27FC236}">
                <a16:creationId xmlns:a16="http://schemas.microsoft.com/office/drawing/2014/main" id="{D59E48FF-C81E-D83B-6AD3-652C6DB4F55E}"/>
              </a:ext>
            </a:extLst>
          </p:cNvPr>
          <p:cNvSpPr txBox="1"/>
          <p:nvPr/>
        </p:nvSpPr>
        <p:spPr>
          <a:xfrm>
            <a:off x="1523013" y="267116"/>
            <a:ext cx="7031611" cy="584775"/>
          </a:xfrm>
          <a:prstGeom prst="rect">
            <a:avLst/>
          </a:prstGeom>
          <a:noFill/>
        </p:spPr>
        <p:txBody>
          <a:bodyPr wrap="square" rtlCol="0">
            <a:spAutoFit/>
          </a:bodyPr>
          <a:lstStyle/>
          <a:p>
            <a:r>
              <a:rPr lang="en-GB" sz="3200" b="1" dirty="0">
                <a:solidFill>
                  <a:schemeClr val="bg1"/>
                </a:solidFill>
              </a:rPr>
              <a:t>IMPLEMENTATION - TOMORROW</a:t>
            </a:r>
            <a:endParaRPr lang="en-GB" sz="3600" b="1" dirty="0">
              <a:solidFill>
                <a:schemeClr val="bg1"/>
              </a:solidFill>
            </a:endParaRPr>
          </a:p>
        </p:txBody>
      </p:sp>
      <p:sp>
        <p:nvSpPr>
          <p:cNvPr id="2" name="TextBox 1">
            <a:extLst>
              <a:ext uri="{FF2B5EF4-FFF2-40B4-BE49-F238E27FC236}">
                <a16:creationId xmlns:a16="http://schemas.microsoft.com/office/drawing/2014/main" id="{290062AA-EEB2-25DD-6ADC-8BF08EFC169C}"/>
              </a:ext>
            </a:extLst>
          </p:cNvPr>
          <p:cNvSpPr txBox="1"/>
          <p:nvPr/>
        </p:nvSpPr>
        <p:spPr>
          <a:xfrm>
            <a:off x="1144023" y="1823149"/>
            <a:ext cx="8923085" cy="3354765"/>
          </a:xfrm>
          <a:prstGeom prst="rect">
            <a:avLst/>
          </a:prstGeom>
          <a:noFill/>
        </p:spPr>
        <p:txBody>
          <a:bodyPr wrap="square" rtlCol="0">
            <a:spAutoFit/>
          </a:bodyPr>
          <a:lstStyle/>
          <a:p>
            <a:r>
              <a:rPr lang="en-GB" dirty="0">
                <a:solidFill>
                  <a:schemeClr val="bg1"/>
                </a:solidFill>
              </a:rPr>
              <a:t>Feed in co-ordinates of all current project in your portfolio</a:t>
            </a:r>
          </a:p>
          <a:p>
            <a:endParaRPr lang="en-GB" dirty="0">
              <a:solidFill>
                <a:schemeClr val="bg1"/>
              </a:solidFill>
            </a:endParaRPr>
          </a:p>
          <a:p>
            <a:r>
              <a:rPr lang="en-GB" dirty="0">
                <a:solidFill>
                  <a:schemeClr val="bg1"/>
                </a:solidFill>
              </a:rPr>
              <a:t>Update safety requirements document</a:t>
            </a:r>
          </a:p>
          <a:p>
            <a:endParaRPr lang="en-GB" dirty="0">
              <a:solidFill>
                <a:schemeClr val="bg1"/>
              </a:solidFill>
            </a:endParaRPr>
          </a:p>
          <a:p>
            <a:r>
              <a:rPr lang="en-GB" dirty="0">
                <a:solidFill>
                  <a:schemeClr val="bg1"/>
                </a:solidFill>
              </a:rPr>
              <a:t>Hit refresh and go</a:t>
            </a:r>
          </a:p>
          <a:p>
            <a:endParaRPr lang="en-GB" dirty="0">
              <a:solidFill>
                <a:schemeClr val="bg1"/>
              </a:solidFill>
            </a:endParaRPr>
          </a:p>
          <a:p>
            <a:r>
              <a:rPr lang="en-GB" dirty="0">
                <a:solidFill>
                  <a:schemeClr val="bg1"/>
                </a:solidFill>
              </a:rPr>
              <a:t>Continued observations will enrich the data model going forward</a:t>
            </a:r>
          </a:p>
          <a:p>
            <a:endParaRPr lang="en-GB" dirty="0">
              <a:solidFill>
                <a:schemeClr val="bg1"/>
              </a:solidFill>
            </a:endParaRPr>
          </a:p>
          <a:p>
            <a:endParaRPr lang="en-GB" dirty="0">
              <a:solidFill>
                <a:schemeClr val="bg1"/>
              </a:solidFill>
            </a:endParaRPr>
          </a:p>
          <a:p>
            <a:endParaRPr lang="en-GB" sz="1400" dirty="0">
              <a:solidFill>
                <a:schemeClr val="bg1"/>
              </a:solidFill>
            </a:endParaRPr>
          </a:p>
          <a:p>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p:txBody>
      </p:sp>
      <p:pic>
        <p:nvPicPr>
          <p:cNvPr id="7170" name="Picture 2" descr="A year in HS2 - images show work on high-speed line from London to  Birmingham - Business Live">
            <a:extLst>
              <a:ext uri="{FF2B5EF4-FFF2-40B4-BE49-F238E27FC236}">
                <a16:creationId xmlns:a16="http://schemas.microsoft.com/office/drawing/2014/main" id="{F25392B1-B57A-E6C1-F4B0-A94FBBBAE3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079" r="11772"/>
          <a:stretch/>
        </p:blipFill>
        <p:spPr bwMode="auto">
          <a:xfrm>
            <a:off x="8216536" y="579938"/>
            <a:ext cx="3261361" cy="473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156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2029C9A-3E9A-1E1F-7395-7CBCBCFE30F5}"/>
              </a:ext>
            </a:extLst>
          </p:cNvPr>
          <p:cNvSpPr/>
          <p:nvPr/>
        </p:nvSpPr>
        <p:spPr>
          <a:xfrm>
            <a:off x="189390" y="130010"/>
            <a:ext cx="11813220" cy="5636458"/>
          </a:xfrm>
          <a:prstGeom prst="roundRect">
            <a:avLst>
              <a:gd name="adj" fmla="val 1541"/>
            </a:avLst>
          </a:prstGeom>
          <a:solidFill>
            <a:srgbClr val="080E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Rounded Corners 4">
            <a:extLst>
              <a:ext uri="{FF2B5EF4-FFF2-40B4-BE49-F238E27FC236}">
                <a16:creationId xmlns:a16="http://schemas.microsoft.com/office/drawing/2014/main" id="{711E1B78-9C43-2A67-ECC7-47BBA5C9CBC1}"/>
              </a:ext>
            </a:extLst>
          </p:cNvPr>
          <p:cNvSpPr/>
          <p:nvPr/>
        </p:nvSpPr>
        <p:spPr>
          <a:xfrm>
            <a:off x="8038654" y="418343"/>
            <a:ext cx="3519593" cy="5090160"/>
          </a:xfrm>
          <a:prstGeom prst="roundRect">
            <a:avLst>
              <a:gd name="adj" fmla="val 3322"/>
            </a:avLst>
          </a:prstGeom>
          <a:solidFill>
            <a:srgbClr val="DADADA">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E2E2E2"/>
              </a:solidFill>
            </a:endParaRPr>
          </a:p>
        </p:txBody>
      </p:sp>
      <p:pic>
        <p:nvPicPr>
          <p:cNvPr id="9" name="Picture 8" descr="Text&#10;&#10;Description automatically generated">
            <a:extLst>
              <a:ext uri="{FF2B5EF4-FFF2-40B4-BE49-F238E27FC236}">
                <a16:creationId xmlns:a16="http://schemas.microsoft.com/office/drawing/2014/main" id="{17FD0DCA-9694-8636-6231-63488884A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41" y="262649"/>
            <a:ext cx="1181619" cy="582413"/>
          </a:xfrm>
          <a:prstGeom prst="rect">
            <a:avLst/>
          </a:prstGeom>
        </p:spPr>
      </p:pic>
      <p:sp>
        <p:nvSpPr>
          <p:cNvPr id="27" name="TextBox 26">
            <a:extLst>
              <a:ext uri="{FF2B5EF4-FFF2-40B4-BE49-F238E27FC236}">
                <a16:creationId xmlns:a16="http://schemas.microsoft.com/office/drawing/2014/main" id="{D59E48FF-C81E-D83B-6AD3-652C6DB4F55E}"/>
              </a:ext>
            </a:extLst>
          </p:cNvPr>
          <p:cNvSpPr txBox="1"/>
          <p:nvPr/>
        </p:nvSpPr>
        <p:spPr>
          <a:xfrm>
            <a:off x="1523013" y="267116"/>
            <a:ext cx="7031611" cy="584775"/>
          </a:xfrm>
          <a:prstGeom prst="rect">
            <a:avLst/>
          </a:prstGeom>
          <a:noFill/>
        </p:spPr>
        <p:txBody>
          <a:bodyPr wrap="square" rtlCol="0">
            <a:spAutoFit/>
          </a:bodyPr>
          <a:lstStyle/>
          <a:p>
            <a:r>
              <a:rPr lang="en-GB" sz="3200" b="1" dirty="0">
                <a:solidFill>
                  <a:schemeClr val="bg1"/>
                </a:solidFill>
              </a:rPr>
              <a:t>STRUCTURE</a:t>
            </a:r>
            <a:endParaRPr lang="en-GB" sz="3600" b="1" dirty="0">
              <a:solidFill>
                <a:schemeClr val="bg1"/>
              </a:solidFill>
            </a:endParaRPr>
          </a:p>
        </p:txBody>
      </p:sp>
      <p:pic>
        <p:nvPicPr>
          <p:cNvPr id="6148" name="Picture 4">
            <a:extLst>
              <a:ext uri="{FF2B5EF4-FFF2-40B4-BE49-F238E27FC236}">
                <a16:creationId xmlns:a16="http://schemas.microsoft.com/office/drawing/2014/main" id="{9B70D48C-E6BA-3405-9810-226168402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624" y="845062"/>
            <a:ext cx="2528172" cy="44097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02C812-06C7-C546-16CD-F986B1B15E2D}"/>
              </a:ext>
            </a:extLst>
          </p:cNvPr>
          <p:cNvSpPr txBox="1"/>
          <p:nvPr/>
        </p:nvSpPr>
        <p:spPr>
          <a:xfrm>
            <a:off x="1035167" y="1727355"/>
            <a:ext cx="6671920" cy="3724096"/>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en-GB" dirty="0">
                <a:solidFill>
                  <a:schemeClr val="bg1"/>
                </a:solidFill>
              </a:rPr>
              <a:t>Built on SQL</a:t>
            </a:r>
          </a:p>
          <a:p>
            <a:pPr marL="342900" indent="-342900">
              <a:spcBef>
                <a:spcPts val="2400"/>
              </a:spcBef>
              <a:buFont typeface="Arial" panose="020B0604020202020204" pitchFamily="34" charset="0"/>
              <a:buChar char="•"/>
            </a:pPr>
            <a:r>
              <a:rPr lang="en-GB" dirty="0">
                <a:solidFill>
                  <a:schemeClr val="bg1"/>
                </a:solidFill>
              </a:rPr>
              <a:t>Pulling data from APIs and dumb terminals via R &amp; Python</a:t>
            </a:r>
          </a:p>
          <a:p>
            <a:pPr marL="342900" indent="-342900">
              <a:spcBef>
                <a:spcPts val="2400"/>
              </a:spcBef>
              <a:buFont typeface="Arial" panose="020B0604020202020204" pitchFamily="34" charset="0"/>
              <a:buChar char="•"/>
            </a:pPr>
            <a:r>
              <a:rPr lang="en-GB" dirty="0">
                <a:solidFill>
                  <a:schemeClr val="bg1"/>
                </a:solidFill>
              </a:rPr>
              <a:t>No data pre-requisites</a:t>
            </a:r>
          </a:p>
          <a:p>
            <a:pPr marL="342900" indent="-342900">
              <a:spcBef>
                <a:spcPts val="2400"/>
              </a:spcBef>
              <a:buFont typeface="Arial" panose="020B0604020202020204" pitchFamily="34" charset="0"/>
              <a:buChar char="•"/>
            </a:pPr>
            <a:r>
              <a:rPr lang="en-GB" dirty="0">
                <a:solidFill>
                  <a:schemeClr val="bg1"/>
                </a:solidFill>
              </a:rPr>
              <a:t>Additional on site weather stations will enrich data</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sz="1400" dirty="0">
              <a:solidFill>
                <a:schemeClr val="bg1"/>
              </a:solidFill>
            </a:endParaRPr>
          </a:p>
          <a:p>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a:p>
            <a:pPr marL="342900" indent="-342900">
              <a:buFont typeface="Arial" panose="020B0604020202020204" pitchFamily="34" charset="0"/>
              <a:buChar char="•"/>
            </a:pPr>
            <a:endParaRPr lang="en-GB" sz="1200" dirty="0">
              <a:solidFill>
                <a:schemeClr val="bg1"/>
              </a:solidFill>
            </a:endParaRPr>
          </a:p>
        </p:txBody>
      </p:sp>
    </p:spTree>
    <p:extLst>
      <p:ext uri="{BB962C8B-B14F-4D97-AF65-F5344CB8AC3E}">
        <p14:creationId xmlns:p14="http://schemas.microsoft.com/office/powerpoint/2010/main" val="396769828"/>
      </p:ext>
    </p:extLst>
  </p:cSld>
  <p:clrMapOvr>
    <a:masterClrMapping/>
  </p:clrMapOvr>
</p:sld>
</file>

<file path=ppt/theme/theme1.xml><?xml version="1.0" encoding="utf-8"?>
<a:theme xmlns:a="http://schemas.openxmlformats.org/drawingml/2006/main" name="Office Theme">
  <a:themeElements>
    <a:clrScheme name="PS Colors">
      <a:dk1>
        <a:sysClr val="windowText" lastClr="000000"/>
      </a:dk1>
      <a:lt1>
        <a:sysClr val="window" lastClr="FFFFFF"/>
      </a:lt1>
      <a:dk2>
        <a:srgbClr val="072560"/>
      </a:dk2>
      <a:lt2>
        <a:srgbClr val="EDF0F2"/>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E8E1E177F77448BEC93EF7DF866B9D" ma:contentTypeVersion="13" ma:contentTypeDescription="Create a new document." ma:contentTypeScope="" ma:versionID="85566a02b7317914e49b9f9703b91aba">
  <xsd:schema xmlns:xsd="http://www.w3.org/2001/XMLSchema" xmlns:xs="http://www.w3.org/2001/XMLSchema" xmlns:p="http://schemas.microsoft.com/office/2006/metadata/properties" xmlns:ns2="e8ffc5b7-69bd-41e2-b6bf-cdf24baf8ecd" xmlns:ns3="48cf4d9b-55cc-4e90-aedc-240a749f2e48" targetNamespace="http://schemas.microsoft.com/office/2006/metadata/properties" ma:root="true" ma:fieldsID="a1f28a23d91dc9ca16108361916086ee" ns2:_="" ns3:_="">
    <xsd:import namespace="e8ffc5b7-69bd-41e2-b6bf-cdf24baf8ecd"/>
    <xsd:import namespace="48cf4d9b-55cc-4e90-aedc-240a749f2e4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ffc5b7-69bd-41e2-b6bf-cdf24baf8ec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a70c372c-6424-4097-8a48-c2c343e9977d}" ma:internalName="TaxCatchAll" ma:showField="CatchAllData" ma:web="e8ffc5b7-69bd-41e2-b6bf-cdf24baf8ec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8cf4d9b-55cc-4e90-aedc-240a749f2e4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b99308c-3b23-40c9-9646-cca3f7cb729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8ffc5b7-69bd-41e2-b6bf-cdf24baf8ecd" xsi:nil="true"/>
    <lcf76f155ced4ddcb4097134ff3c332f xmlns="48cf4d9b-55cc-4e90-aedc-240a749f2e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DA62455-248E-4F99-BAE9-6C7BCB66535B}"/>
</file>

<file path=customXml/itemProps2.xml><?xml version="1.0" encoding="utf-8"?>
<ds:datastoreItem xmlns:ds="http://schemas.openxmlformats.org/officeDocument/2006/customXml" ds:itemID="{032798A5-F452-42AC-9344-2FB7757219FB}">
  <ds:schemaRefs>
    <ds:schemaRef ds:uri="http://schemas.microsoft.com/sharepoint/v3/contenttype/forms"/>
  </ds:schemaRefs>
</ds:datastoreItem>
</file>

<file path=customXml/itemProps3.xml><?xml version="1.0" encoding="utf-8"?>
<ds:datastoreItem xmlns:ds="http://schemas.openxmlformats.org/officeDocument/2006/customXml" ds:itemID="{50C108B3-8210-4DC2-99CE-48F13D1FB882}">
  <ds:schemaRefs>
    <ds:schemaRef ds:uri="http://schemas.microsoft.com/office/2006/metadata/properties"/>
    <ds:schemaRef ds:uri="http://schemas.microsoft.com/office/infopath/2007/PartnerControls"/>
    <ds:schemaRef ds:uri="6d3b9bda-2f66-40a0-bca7-e3aa8548a9bc"/>
    <ds:schemaRef ds:uri="cc149ce2-ca59-4713-bd06-558a71b9efc8"/>
    <ds:schemaRef ds:uri="e8ffc5b7-69bd-41e2-b6bf-cdf24baf8ecd"/>
    <ds:schemaRef ds:uri="48cf4d9b-55cc-4e90-aedc-240a749f2e48"/>
  </ds:schemaRefs>
</ds:datastoreItem>
</file>

<file path=docProps/app.xml><?xml version="1.0" encoding="utf-8"?>
<Properties xmlns="http://schemas.openxmlformats.org/officeDocument/2006/extended-properties" xmlns:vt="http://schemas.openxmlformats.org/officeDocument/2006/docPropsVTypes">
  <Template/>
  <TotalTime>0</TotalTime>
  <Words>795</Words>
  <Application>Microsoft Office PowerPoint</Application>
  <PresentationFormat>Widescreen</PresentationFormat>
  <Paragraphs>160</Paragraphs>
  <Slides>14</Slides>
  <Notes>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Nova Light</vt:lpstr>
      <vt:lpstr>Bahnschrift Light Condensed</vt:lpstr>
      <vt:lpstr>Calibri</vt:lpstr>
      <vt:lpstr>Public Sans</vt:lpstr>
      <vt:lpstr>Public Sans Bold</vt:lpstr>
      <vt:lpstr>Public Sans Thin</vt:lpstr>
      <vt:lpstr>Office Theme</vt:lpstr>
      <vt:lpstr>PowerPoint Presentation</vt:lpstr>
      <vt:lpstr>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cp:revision>
  <dcterms:created xsi:type="dcterms:W3CDTF">2022-11-11T17:05:36Z</dcterms:created>
  <dcterms:modified xsi:type="dcterms:W3CDTF">2022-11-29T17:28:35Z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0x01010007E8E1E177F77448BEC93EF7DF866B9D</vt:lpwstr>
  </property>
</Properties>
</file>